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  <p:sldMasterId id="2147483675" r:id="rId3"/>
    <p:sldMasterId id="2147483685" r:id="rId4"/>
    <p:sldMasterId id="2147483691" r:id="rId5"/>
    <p:sldMasterId id="2147483701" r:id="rId6"/>
    <p:sldMasterId id="2147483714" r:id="rId7"/>
  </p:sldMasterIdLst>
  <p:notesMasterIdLst>
    <p:notesMasterId r:id="rId18"/>
  </p:notesMasterIdLst>
  <p:handoutMasterIdLst>
    <p:handoutMasterId r:id="rId19"/>
  </p:handoutMasterIdLst>
  <p:sldIdLst>
    <p:sldId id="266" r:id="rId8"/>
    <p:sldId id="263" r:id="rId9"/>
    <p:sldId id="271" r:id="rId10"/>
    <p:sldId id="272" r:id="rId11"/>
    <p:sldId id="273" r:id="rId12"/>
    <p:sldId id="275" r:id="rId13"/>
    <p:sldId id="277" r:id="rId14"/>
    <p:sldId id="276" r:id="rId15"/>
    <p:sldId id="278" r:id="rId16"/>
    <p:sldId id="267" r:id="rId17"/>
  </p:sldIdLst>
  <p:sldSz cx="9144000" cy="6858000" type="screen4x3"/>
  <p:notesSz cx="7099300" cy="10234613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6" autoAdjust="0"/>
    <p:restoredTop sz="90862" autoAdjust="0"/>
  </p:normalViewPr>
  <p:slideViewPr>
    <p:cSldViewPr snapToGrid="0" snapToObjects="1">
      <p:cViewPr>
        <p:scale>
          <a:sx n="80" d="100"/>
          <a:sy n="80" d="100"/>
        </p:scale>
        <p:origin x="-25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0" d="100"/>
          <a:sy n="50" d="100"/>
        </p:scale>
        <p:origin x="-2724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7452C20-3653-4C40-90D3-54A0135C2320}" type="datetime1">
              <a:rPr kumimoji="1" lang="zh-CN" altLang="en-US" smtClean="0"/>
              <a:pPr/>
              <a:t>2017/1/5 Thursday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D724EEA-D4D5-6F41-A804-635C9D876C0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793329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2DC9FD4-4527-CE4C-AC60-89A2517129D2}" type="datetime1">
              <a:rPr kumimoji="1" lang="zh-CN" altLang="en-US" smtClean="0"/>
              <a:pPr/>
              <a:t>2017/1/5 Thursday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4DCE3B8-E554-904A-896A-44DF9E3C7B3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695942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2486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758220"/>
            <a:ext cx="6400800" cy="6521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0" hasCustomPrompt="1"/>
          </p:nvPr>
        </p:nvSpPr>
        <p:spPr>
          <a:xfrm>
            <a:off x="5963920" y="6211465"/>
            <a:ext cx="2621279" cy="3651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"/>
              </a:defRPr>
            </a:lvl1pPr>
          </a:lstStyle>
          <a:p>
            <a:pPr lvl="0"/>
            <a:r>
              <a:rPr kumimoji="1" lang="zh-CN" altLang="en-US" dirty="0" smtClean="0"/>
              <a:t>起草部门</a:t>
            </a:r>
            <a:r>
              <a:rPr kumimoji="1" lang="en-US" altLang="zh-CN" dirty="0" smtClean="0"/>
              <a:t> </a:t>
            </a:r>
            <a:r>
              <a:rPr kumimoji="1" lang="zh-CN" altLang="en-US" dirty="0" smtClean="0"/>
              <a:t>日期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973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目录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715912" y="516570"/>
            <a:ext cx="6970888" cy="901068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5912" y="1600200"/>
            <a:ext cx="697088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8384668" y="84842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8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1944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封底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7100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401050" y="130175"/>
            <a:ext cx="622300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700" dirty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700" dirty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3" y="550734"/>
            <a:ext cx="178295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514173" y="1870075"/>
            <a:ext cx="7138808" cy="4370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8401610" y="129998"/>
            <a:ext cx="6211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7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3" name="组合 25"/>
          <p:cNvGrpSpPr/>
          <p:nvPr userDrawn="1"/>
        </p:nvGrpSpPr>
        <p:grpSpPr>
          <a:xfrm>
            <a:off x="9152238" y="3839666"/>
            <a:ext cx="1360488" cy="2693462"/>
            <a:chOff x="9152238" y="3839666"/>
            <a:chExt cx="1360488" cy="2693462"/>
          </a:xfrm>
        </p:grpSpPr>
        <p:grpSp>
          <p:nvGrpSpPr>
            <p:cNvPr id="5" name="组 19"/>
            <p:cNvGrpSpPr/>
            <p:nvPr userDrawn="1"/>
          </p:nvGrpSpPr>
          <p:grpSpPr>
            <a:xfrm>
              <a:off x="9272194" y="5231379"/>
              <a:ext cx="935158" cy="1301749"/>
              <a:chOff x="9286278" y="1725515"/>
              <a:chExt cx="935158" cy="1301749"/>
            </a:xfrm>
          </p:grpSpPr>
          <p:grpSp>
            <p:nvGrpSpPr>
              <p:cNvPr id="7" name="组 20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43" name="矩形 42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4" name="文本框 43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8" name="组 21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41" name="矩形 40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2" name="文本框 41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10" name="组 22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9" name="矩形 38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0" name="文本框 39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24" name="矩形 23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文本框 37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  <p:sp>
          <p:nvSpPr>
            <p:cNvPr id="45" name="Rectangle 8"/>
            <p:cNvSpPr>
              <a:spLocks noChangeArrowheads="1"/>
            </p:cNvSpPr>
            <p:nvPr userDrawn="1"/>
          </p:nvSpPr>
          <p:spPr bwMode="auto">
            <a:xfrm>
              <a:off x="9152238" y="3839666"/>
              <a:ext cx="1360488" cy="1254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0" rIns="93442" bIns="46725" anchor="t" anchorCtr="0">
              <a:noAutofit/>
            </a:bodyPr>
            <a:lstStyle/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标题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30-32pt</a:t>
              </a:r>
              <a:endParaRPr altLang="ja-JP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主题蓝色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正文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(1-5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级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)</a:t>
              </a:r>
              <a:r>
                <a:rPr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28-12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pt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黑色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005" y="6610877"/>
            <a:ext cx="504000" cy="169715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7570946" y="6602510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784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9144000" y="3542269"/>
            <a:ext cx="1209627" cy="125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tIns="0" rIns="93442" bIns="46725" anchor="t" anchorCtr="0">
            <a:noAutofit/>
          </a:bodyPr>
          <a:lstStyle/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微软雅黑粗体</a:t>
            </a:r>
            <a:endParaRPr altLang="ja-JP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32-3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6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r>
              <a: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主题蓝色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副标题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</a:t>
            </a: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2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4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主题灰色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7491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3AC5E-337F-4CD5-AB73-DB65FCD5F957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8FED-A33B-4E16-ABB6-A20D3EB27FD9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258935"/>
            <a:ext cx="4040188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258935"/>
            <a:ext cx="4041775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FB1EB-F9D5-48F0-AD83-7C052E116E99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05D4F-B2CF-4FE0-9429-59ECF33501D3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50269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7CA2-7B0E-450A-B93C-F8F2AAF2A27A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6607-F8C2-4A6D-B681-F12EB14520F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4C774-F74B-40F5-ABDF-EBB7DAA51EA2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BAAB-0486-4AB8-8191-7D741FE1E483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1CBE0-76AC-48B1-9858-CF22D314A9B9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9144000" y="3542269"/>
            <a:ext cx="1209627" cy="125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tIns="0" rIns="93442" bIns="46725" anchor="t" anchorCtr="0">
            <a:noAutofit/>
          </a:bodyPr>
          <a:lstStyle/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标题</a:t>
            </a:r>
            <a:r>
              <a: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noProof="1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微软雅黑粗体</a:t>
            </a:r>
            <a:endParaRPr altLang="ja-JP" sz="700" noProof="1" smtClean="0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32-3</a:t>
            </a:r>
            <a:r>
              <a:rPr lang="en-US"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6</a:t>
            </a:r>
            <a:r>
              <a:rPr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pt</a:t>
            </a: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主题蓝色</a:t>
            </a:r>
            <a:endParaRPr altLang="ja-JP" sz="700" noProof="1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endParaRPr lang="en-US" altLang="zh-CN" sz="700" noProof="1" smtClean="0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副标题</a:t>
            </a:r>
            <a:r>
              <a: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noProof="1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微软雅黑</a:t>
            </a:r>
            <a:endParaRPr lang="en-US" altLang="zh-CN" sz="700" noProof="1" smtClean="0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2</a:t>
            </a:r>
            <a:r>
              <a:rPr lang="en-US"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4</a:t>
            </a:r>
            <a:r>
              <a:rPr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pt</a:t>
            </a:r>
            <a:endParaRPr altLang="ja-JP" sz="700" noProof="1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  <a:p>
            <a:pPr defTabSz="935038">
              <a:lnSpc>
                <a:spcPct val="120000"/>
              </a:lnSpc>
            </a:pP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rPr>
              <a:t>主题灰色</a:t>
            </a:r>
            <a:endParaRPr altLang="ja-JP" sz="700" noProof="1">
              <a:solidFill>
                <a:prstClr val="white"/>
              </a:solidFill>
              <a:latin typeface="微软雅黑"/>
              <a:ea typeface="微软雅黑"/>
              <a:cs typeface="Microsoft YaHei Bold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7491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8401610" y="129998"/>
            <a:ext cx="6211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7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2375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8401610" y="129998"/>
            <a:ext cx="6211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7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7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>
              <a:solidFill>
                <a:prstClr val="black"/>
              </a:solidFill>
            </a:endParaRPr>
          </a:p>
        </p:txBody>
      </p:sp>
      <p:grpSp>
        <p:nvGrpSpPr>
          <p:cNvPr id="3" name="组合 25"/>
          <p:cNvGrpSpPr/>
          <p:nvPr userDrawn="1"/>
        </p:nvGrpSpPr>
        <p:grpSpPr>
          <a:xfrm>
            <a:off x="9152238" y="3839666"/>
            <a:ext cx="1360488" cy="2693462"/>
            <a:chOff x="9152238" y="3839666"/>
            <a:chExt cx="1360488" cy="2693462"/>
          </a:xfrm>
        </p:grpSpPr>
        <p:grpSp>
          <p:nvGrpSpPr>
            <p:cNvPr id="5" name="组 19"/>
            <p:cNvGrpSpPr/>
            <p:nvPr userDrawn="1"/>
          </p:nvGrpSpPr>
          <p:grpSpPr>
            <a:xfrm>
              <a:off x="9272194" y="5231379"/>
              <a:ext cx="935158" cy="1301749"/>
              <a:chOff x="9286278" y="1725515"/>
              <a:chExt cx="935158" cy="1301749"/>
            </a:xfrm>
          </p:grpSpPr>
          <p:grpSp>
            <p:nvGrpSpPr>
              <p:cNvPr id="7" name="组 20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43" name="矩形 42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文本框 43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700" i="1" dirty="0" smtClean="0">
                      <a:solidFill>
                        <a:prstClr val="white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prstClr val="white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8" name="组 21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41" name="矩形 40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" name="文本框 41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700" i="1" dirty="0" smtClean="0">
                      <a:solidFill>
                        <a:prstClr val="white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prstClr val="white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10" name="组 22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9" name="矩形 38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文本框 39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700" i="1" dirty="0" smtClean="0">
                      <a:solidFill>
                        <a:prstClr val="white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prstClr val="white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24" name="矩形 23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文本框 37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700" i="1" dirty="0" smtClean="0">
                    <a:solidFill>
                      <a:prstClr val="white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prstClr val="white"/>
                  </a:solidFill>
                  <a:latin typeface="Times"/>
                  <a:cs typeface="Times"/>
                </a:endParaRPr>
              </a:p>
            </p:txBody>
          </p:sp>
        </p:grpSp>
        <p:sp>
          <p:nvSpPr>
            <p:cNvPr id="45" name="Rectangle 8"/>
            <p:cNvSpPr>
              <a:spLocks noChangeArrowheads="1"/>
            </p:cNvSpPr>
            <p:nvPr userDrawn="1"/>
          </p:nvSpPr>
          <p:spPr bwMode="auto">
            <a:xfrm>
              <a:off x="9152238" y="3839666"/>
              <a:ext cx="1360488" cy="1254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0" rIns="93442" bIns="46725" anchor="t" anchorCtr="0">
              <a:noAutofit/>
            </a:bodyPr>
            <a:lstStyle/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标题</a:t>
              </a:r>
              <a:r>
                <a:rPr lang="en-US" altLang="zh-CN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noProof="1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altLang="ja-JP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30-32pt</a:t>
              </a:r>
              <a:endParaRPr altLang="ja-JP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主题蓝色</a:t>
              </a:r>
              <a:endParaRPr altLang="ja-JP" sz="700" noProof="1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endPara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正文</a:t>
              </a:r>
              <a:r>
                <a:rPr lang="en-US" altLang="zh-CN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(1-5</a:t>
              </a: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级</a:t>
              </a:r>
              <a:r>
                <a:rPr lang="en-US" altLang="zh-CN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)</a:t>
              </a:r>
              <a:r>
                <a:rPr altLang="zh-CN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noProof="1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noProof="1" smtClean="0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28-12</a:t>
              </a:r>
              <a:r>
                <a:rPr altLang="ja-JP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pt</a:t>
              </a:r>
              <a:endParaRPr altLang="ja-JP" sz="700" noProof="1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  <a:p>
              <a:pPr defTabSz="935038">
                <a:lnSpc>
                  <a:spcPct val="120000"/>
                </a:lnSpc>
              </a:pP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:  </a:t>
              </a:r>
              <a:r>
                <a:rPr lang="zh-CN" altLang="en-US" sz="700" noProof="1" smtClean="0">
                  <a:solidFill>
                    <a:prstClr val="white"/>
                  </a:solidFill>
                  <a:latin typeface="微软雅黑"/>
                  <a:ea typeface="微软雅黑"/>
                  <a:cs typeface="Microsoft YaHei Bold"/>
                </a:rPr>
                <a:t>黑色</a:t>
              </a:r>
              <a:endParaRPr altLang="ja-JP" sz="700" noProof="1">
                <a:solidFill>
                  <a:prstClr val="white"/>
                </a:solidFill>
                <a:latin typeface="微软雅黑"/>
                <a:ea typeface="微软雅黑"/>
                <a:cs typeface="Microsoft YaHei Bold"/>
              </a:endParaRPr>
            </a:p>
          </p:txBody>
        </p:sp>
      </p:grpSp>
      <p:sp>
        <p:nvSpPr>
          <p:cNvPr id="22" name="TextBox 21"/>
          <p:cNvSpPr txBox="1"/>
          <p:nvPr userDrawn="1"/>
        </p:nvSpPr>
        <p:spPr>
          <a:xfrm>
            <a:off x="0" y="6507163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3" name="文本框 7"/>
          <p:cNvSpPr txBox="1"/>
          <p:nvPr userDrawn="1"/>
        </p:nvSpPr>
        <p:spPr>
          <a:xfrm>
            <a:off x="766109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7846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143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787525"/>
            <a:ext cx="4038600" cy="4138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87525"/>
            <a:ext cx="4038600" cy="4138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486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258935"/>
            <a:ext cx="4040188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258935"/>
            <a:ext cx="4041775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631638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2695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258935"/>
            <a:ext cx="4040188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258935"/>
            <a:ext cx="4041775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163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2161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1509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5815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zh-CN" altLang="en-US" smtClean="0"/>
              <a:t>单击图标添加图片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71676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52712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5136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48602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26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842161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258935"/>
            <a:ext cx="4040188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258935"/>
            <a:ext cx="4041775" cy="386722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1638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2161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1509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58157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zh-CN" altLang="en-US" smtClean="0"/>
              <a:t>单击图标添加图片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71676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5271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51369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2150938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7581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zh-CN" altLang="en-US" smtClean="0"/>
              <a:t>单击图标添加图片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34716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90527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895136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84668" y="84842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8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84632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4"/>
          </p:nvPr>
        </p:nvSpPr>
        <p:spPr>
          <a:xfrm>
            <a:off x="8304093" y="6507505"/>
            <a:ext cx="763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07163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19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8219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74" r:id="rId3"/>
    <p:sldLayoutId id="2147483711" r:id="rId4"/>
    <p:sldLayoutId id="2147483712" r:id="rId5"/>
    <p:sldLayoutId id="2147483713" r:id="rId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5" name="矩形 4"/>
          <p:cNvSpPr/>
          <p:nvPr/>
        </p:nvSpPr>
        <p:spPr>
          <a:xfrm>
            <a:off x="8385175" y="84138"/>
            <a:ext cx="682625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800" dirty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800" dirty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4"/>
          </p:nvPr>
        </p:nvSpPr>
        <p:spPr>
          <a:xfrm>
            <a:off x="8304213" y="6507163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A95883FA-08CE-4601-BED8-2945470B6555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07163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文本框 7"/>
          <p:cNvSpPr txBox="1"/>
          <p:nvPr userDrawn="1"/>
        </p:nvSpPr>
        <p:spPr>
          <a:xfrm>
            <a:off x="84632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微软雅黑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微软雅黑" pitchFamily="34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90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84668" y="84842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8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4"/>
          </p:nvPr>
        </p:nvSpPr>
        <p:spPr>
          <a:xfrm>
            <a:off x="8304093" y="6507505"/>
            <a:ext cx="763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07163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文本框 7"/>
          <p:cNvSpPr txBox="1"/>
          <p:nvPr userDrawn="1"/>
        </p:nvSpPr>
        <p:spPr>
          <a:xfrm>
            <a:off x="84632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19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84668" y="84842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&gt; </a:t>
            </a:r>
            <a:r>
              <a:rPr lang="zh-CN" altLang="en-US" sz="800" dirty="0" smtClean="0">
                <a:solidFill>
                  <a:srgbClr val="656565"/>
                </a:solidFill>
                <a:latin typeface="Arial"/>
                <a:ea typeface="微软雅黑"/>
                <a:cs typeface="Arial"/>
              </a:rPr>
              <a:t>内部公开</a:t>
            </a:r>
            <a:endParaRPr lang="zh-CN" altLang="en-US" sz="800" dirty="0">
              <a:solidFill>
                <a:srgbClr val="656565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4"/>
          </p:nvPr>
        </p:nvSpPr>
        <p:spPr>
          <a:xfrm>
            <a:off x="8304093" y="6507505"/>
            <a:ext cx="763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fld id="{C1B65B15-32B3-482A-9ADF-F2EA24D4B7E8}" type="slidenum">
              <a:rPr lang="zh-CN" altLang="en-US" smtClean="0">
                <a:solidFill>
                  <a:prstClr val="black"/>
                </a:solidFill>
              </a:rPr>
              <a:pPr algn="ctr"/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07163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文本框 7"/>
          <p:cNvSpPr txBox="1"/>
          <p:nvPr userDrawn="1"/>
        </p:nvSpPr>
        <p:spPr>
          <a:xfrm>
            <a:off x="84632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19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1/5/2017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/>
            <a:fld id="{C1B65B15-32B3-482A-9ADF-F2EA24D4B7E8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文本框 7"/>
          <p:cNvSpPr txBox="1"/>
          <p:nvPr userDrawn="1"/>
        </p:nvSpPr>
        <p:spPr>
          <a:xfrm>
            <a:off x="846326" y="6595926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</a:t>
            </a:r>
            <a:r>
              <a:rPr lang="zh-CN" altLang="en-US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壮依美健康投资集团</a:t>
            </a:r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.</a:t>
            </a:r>
            <a:endParaRPr kumimoji="1" lang="zh-CN" altLang="en-US" sz="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6507163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壮依美</a:t>
            </a:r>
            <a:endParaRPr lang="zh-CN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 txBox="1">
            <a:spLocks/>
          </p:cNvSpPr>
          <p:nvPr/>
        </p:nvSpPr>
        <p:spPr>
          <a:xfrm>
            <a:off x="685800" y="164374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/>
            </a:lvl1pPr>
          </a:lstStyle>
          <a:p>
            <a:pPr lvl="0">
              <a:spcBef>
                <a:spcPct val="0"/>
              </a:spcBef>
            </a:pPr>
            <a:r>
              <a:rPr lang="en-US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2016</a:t>
            </a:r>
            <a:r>
              <a:rPr lang="zh-CN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年</a:t>
            </a:r>
            <a:r>
              <a:rPr lang="zh-CN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度工作总结及</a:t>
            </a:r>
            <a:endParaRPr lang="en-US" altLang="zh-CN" sz="32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0"/>
              </a:spcBef>
            </a:pPr>
            <a:r>
              <a:rPr lang="en-US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2017</a:t>
            </a:r>
            <a:r>
              <a:rPr lang="zh-CN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年</a:t>
            </a:r>
            <a:r>
              <a:rPr lang="zh-CN" altLang="zh-CN" sz="3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度工作计划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Arial"/>
            </a:endParaRPr>
          </a:p>
        </p:txBody>
      </p:sp>
      <p:sp>
        <p:nvSpPr>
          <p:cNvPr id="4" name="文本占位符 4"/>
          <p:cNvSpPr txBox="1">
            <a:spLocks/>
          </p:cNvSpPr>
          <p:nvPr/>
        </p:nvSpPr>
        <p:spPr>
          <a:xfrm>
            <a:off x="3277423" y="3834861"/>
            <a:ext cx="2621279" cy="1385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"/>
                <a:ea typeface="微软雅黑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微软雅黑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微软雅黑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微软雅黑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/>
              <a:t>汇报部门</a:t>
            </a:r>
            <a:r>
              <a:rPr lang="en-US" altLang="zh-CN" sz="2000" dirty="0" smtClean="0"/>
              <a:t>:</a:t>
            </a:r>
            <a:r>
              <a:rPr lang="zh-CN" altLang="en-US" sz="2000" dirty="0" smtClean="0"/>
              <a:t>财务部</a:t>
            </a:r>
            <a:endParaRPr lang="en-US" altLang="zh-CN" sz="2000" dirty="0" smtClean="0"/>
          </a:p>
          <a:p>
            <a:pPr algn="ctr"/>
            <a:r>
              <a:rPr lang="zh-CN" altLang="en-US" sz="2000" dirty="0" smtClean="0"/>
              <a:t>日期：</a:t>
            </a:r>
            <a:r>
              <a:rPr lang="en-US" altLang="zh-CN" sz="2000" dirty="0" smtClean="0"/>
              <a:t>2016.12.10</a:t>
            </a:r>
            <a:endParaRPr lang="zh-CN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2252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24063"/>
            <a:ext cx="9144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398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494805" y="304447"/>
            <a:ext cx="1782952" cy="1143000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2490615" y="1915734"/>
            <a:ext cx="4876607" cy="612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defTabSz="950913"/>
            <a:r>
              <a:rPr lang="en-US" altLang="zh-CN" sz="20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20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0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sz="20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2490615" y="3490884"/>
            <a:ext cx="4876608" cy="612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defTabSz="950913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资金计划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gray">
          <a:xfrm>
            <a:off x="2480930" y="2705066"/>
            <a:ext cx="4886292" cy="612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CCCC00"/>
              </a:gs>
              <a:gs pos="100000">
                <a:srgbClr val="CCCC00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tabLst>
                <a:tab pos="1524000" algn="l"/>
              </a:tabLst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工作规划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Picture 8" descr="Cristal_Intense_0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1020" y="1861982"/>
            <a:ext cx="804863" cy="654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3" y="550735"/>
            <a:ext cx="6662264" cy="672010"/>
          </a:xfrm>
        </p:spPr>
        <p:txBody>
          <a:bodyPr/>
          <a:lstStyle/>
          <a:p>
            <a:r>
              <a:rPr lang="en-US" altLang="zh-CN" dirty="0" smtClean="0"/>
              <a:t>2016</a:t>
            </a:r>
            <a:r>
              <a:rPr lang="zh-CN" altLang="en-US" dirty="0" smtClean="0"/>
              <a:t>年</a:t>
            </a:r>
            <a:r>
              <a:rPr lang="zh-CN" altLang="en-US" dirty="0" smtClean="0"/>
              <a:t>工作总结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79944"/>
            <a:ext cx="7138808" cy="4560519"/>
          </a:xfrm>
        </p:spPr>
        <p:txBody>
          <a:bodyPr/>
          <a:lstStyle/>
          <a:p>
            <a:r>
              <a:rPr lang="zh-CN" altLang="en-US" dirty="0" smtClean="0"/>
              <a:t>财务</a:t>
            </a:r>
            <a:r>
              <a:rPr lang="zh-CN" altLang="en-US" dirty="0" smtClean="0"/>
              <a:t>部</a:t>
            </a:r>
            <a:r>
              <a:rPr lang="en-US" altLang="zh-CN" dirty="0" smtClean="0"/>
              <a:t>2016</a:t>
            </a:r>
            <a:r>
              <a:rPr lang="zh-CN" altLang="en-US" dirty="0" smtClean="0"/>
              <a:t>年</a:t>
            </a:r>
            <a:r>
              <a:rPr lang="zh-CN" altLang="en-US" dirty="0" smtClean="0"/>
              <a:t>主要完成以下几项重点工作</a:t>
            </a:r>
            <a:endParaRPr lang="en-US" altLang="zh-CN" dirty="0" smtClean="0"/>
          </a:p>
          <a:p>
            <a:r>
              <a:rPr lang="zh-CN" altLang="en-US" dirty="0" smtClean="0"/>
              <a:t>一、按时完成壮依美南宁的投资分析报告。</a:t>
            </a:r>
            <a:endParaRPr lang="en-US" altLang="zh-CN" dirty="0" smtClean="0"/>
          </a:p>
          <a:p>
            <a:r>
              <a:rPr lang="zh-CN" altLang="en-US" dirty="0" smtClean="0"/>
              <a:t>二、完成壮依美帐务核算体系的建立，按时完成各月份的纳税申报，（含壮依美集团与南宁壮依美）</a:t>
            </a:r>
            <a:endParaRPr lang="en-US" altLang="zh-CN" dirty="0" smtClean="0"/>
          </a:p>
          <a:p>
            <a:r>
              <a:rPr lang="zh-CN" altLang="en-US" dirty="0" smtClean="0"/>
              <a:t>三、完成壮依美财务制度体系的编制工作；</a:t>
            </a:r>
            <a:endParaRPr lang="en-US" altLang="zh-CN" dirty="0" smtClean="0"/>
          </a:p>
          <a:p>
            <a:r>
              <a:rPr lang="zh-CN" altLang="en-US" dirty="0" smtClean="0"/>
              <a:t>四、完成壮依美纳税筹划方案的编写</a:t>
            </a:r>
            <a:endParaRPr lang="en-US" altLang="zh-CN" dirty="0" smtClean="0"/>
          </a:p>
          <a:p>
            <a:r>
              <a:rPr lang="zh-CN" altLang="en-US" dirty="0" smtClean="0"/>
              <a:t>五、开展门诊部所需设备、耗材、试剂的采购工作，经过几个月的询价与对比，目前已进入到重点设备招标阶段，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月预计完成设备的洽谈，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月完成耗材、试剂与主要非医疗类固定资产的采购工作。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3" y="550735"/>
            <a:ext cx="6662264" cy="672010"/>
          </a:xfrm>
        </p:spPr>
        <p:txBody>
          <a:bodyPr/>
          <a:lstStyle/>
          <a:p>
            <a:r>
              <a:rPr lang="en-US" altLang="zh-CN" dirty="0" smtClean="0"/>
              <a:t>2016</a:t>
            </a:r>
            <a:r>
              <a:rPr lang="zh-CN" altLang="en-US" dirty="0" smtClean="0"/>
              <a:t>年</a:t>
            </a:r>
            <a:r>
              <a:rPr lang="zh-CN" altLang="en-US" dirty="0" smtClean="0"/>
              <a:t>工作的三个亮点与存在的不足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79944"/>
            <a:ext cx="7138808" cy="4560519"/>
          </a:xfrm>
        </p:spPr>
        <p:txBody>
          <a:bodyPr/>
          <a:lstStyle/>
          <a:p>
            <a:r>
              <a:rPr lang="zh-CN" altLang="en-US" dirty="0" smtClean="0"/>
              <a:t>亮点一：能够及时完成投资分析报告，并能按上级要求及时修改，按时提交，保证了此项工作计划可按时完成。</a:t>
            </a:r>
            <a:endParaRPr lang="en-US" altLang="zh-CN" dirty="0" smtClean="0"/>
          </a:p>
          <a:p>
            <a:r>
              <a:rPr lang="zh-CN" altLang="en-US" dirty="0" smtClean="0"/>
              <a:t>亮点二：根据公司所属业务特点，进行纳税筹划，为公司节约支出。</a:t>
            </a:r>
            <a:endParaRPr lang="en-US" altLang="zh-CN" dirty="0" smtClean="0"/>
          </a:p>
          <a:p>
            <a:r>
              <a:rPr lang="zh-CN" altLang="en-US" dirty="0" smtClean="0"/>
              <a:t>亮点三：兼职采购部门岗位，保证设备采购的可持续进行。</a:t>
            </a:r>
            <a:endParaRPr lang="en-US" altLang="zh-CN" dirty="0" smtClean="0"/>
          </a:p>
          <a:p>
            <a:r>
              <a:rPr lang="zh-CN" altLang="en-US" dirty="0" smtClean="0"/>
              <a:t>不足：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、对行业特点的研究不够深入，以至行业敏感性不强，如行业最新动态、政策的跟踪需加强。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、对于医疗设备的研究不够深入，导致设备参数未能完全理解，需借助外力。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3" y="550735"/>
            <a:ext cx="6662264" cy="672010"/>
          </a:xfrm>
        </p:spPr>
        <p:txBody>
          <a:bodyPr/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zh-CN" altLang="en-US" dirty="0" smtClean="0"/>
              <a:t>重点工作计划与目标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79944"/>
            <a:ext cx="7138808" cy="4560519"/>
          </a:xfrm>
        </p:spPr>
        <p:txBody>
          <a:bodyPr/>
          <a:lstStyle/>
          <a:p>
            <a:r>
              <a:rPr lang="zh-CN" altLang="en-US" dirty="0" smtClean="0"/>
              <a:t>一、完成南宁壮依美财务团队建设，包含人员招聘、培训，岗位职责的具体要求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月之前）。</a:t>
            </a:r>
            <a:endParaRPr lang="en-US" altLang="zh-CN" dirty="0" smtClean="0"/>
          </a:p>
          <a:p>
            <a:r>
              <a:rPr lang="zh-CN" altLang="en-US" dirty="0" smtClean="0"/>
              <a:t>二、根据业务内容健全财务核算与监督体系，保证各项经营数据的及时、正确传递，保证资金安全；加快结账与报表进程，争取每月</a:t>
            </a:r>
            <a:r>
              <a:rPr lang="en-US" altLang="zh-CN" dirty="0" smtClean="0"/>
              <a:t>5</a:t>
            </a:r>
            <a:r>
              <a:rPr lang="zh-CN" altLang="en-US" dirty="0" smtClean="0"/>
              <a:t>日前完成报表。</a:t>
            </a:r>
            <a:endParaRPr lang="en-US" altLang="zh-CN" dirty="0" smtClean="0"/>
          </a:p>
          <a:p>
            <a:r>
              <a:rPr lang="zh-CN" altLang="en-US" dirty="0" smtClean="0"/>
              <a:t>三、按时完成各种税务申报工作，并完成营业税与所得税优惠政策落地（南宁壮依美需注册门诊之后才可根据所定税种申请减免）。（每月）</a:t>
            </a:r>
            <a:endParaRPr lang="en-US" altLang="zh-CN" dirty="0" smtClean="0"/>
          </a:p>
          <a:p>
            <a:r>
              <a:rPr lang="zh-CN" altLang="en-US" dirty="0" smtClean="0"/>
              <a:t>四、完成医疗设备、耗材、试剂与非医疗设备固定资产的采购，保证开业的正常进行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2</a:t>
            </a:r>
            <a:r>
              <a:rPr lang="zh-CN" altLang="en-US" dirty="0" smtClean="0"/>
              <a:t>月之前完成）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2" y="550734"/>
            <a:ext cx="7138809" cy="863396"/>
          </a:xfrm>
        </p:spPr>
        <p:txBody>
          <a:bodyPr/>
          <a:lstStyle/>
          <a:p>
            <a:r>
              <a:rPr lang="zh-CN" altLang="en-US" dirty="0" smtClean="0"/>
              <a:t>目标分解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37414"/>
            <a:ext cx="7138808" cy="4603049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82499" y="1396998"/>
          <a:ext cx="7938773" cy="5070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225"/>
                <a:gridCol w="2335509"/>
                <a:gridCol w="2389061"/>
                <a:gridCol w="2164978"/>
              </a:tblGrid>
              <a:tr h="538302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重点工作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</a:tr>
              <a:tr h="78680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、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固定资产采购签定完成</a:t>
                      </a:r>
                      <a:r>
                        <a:rPr lang="en-US" altLang="zh-CN" dirty="0" smtClean="0"/>
                        <a:t>,</a:t>
                      </a:r>
                      <a:r>
                        <a:rPr lang="zh-CN" altLang="en-US" dirty="0" smtClean="0"/>
                        <a:t>耗材、试剂下单完成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财务人员到位</a:t>
                      </a:r>
                      <a:r>
                        <a:rPr lang="en-US" altLang="zh-CN" dirty="0" smtClean="0"/>
                        <a:t>:</a:t>
                      </a:r>
                      <a:r>
                        <a:rPr lang="zh-CN" altLang="en-US" dirty="0" smtClean="0"/>
                        <a:t>会计、出纳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装修完成设备入场</a:t>
                      </a:r>
                      <a:endParaRPr lang="zh-CN" altLang="en-US" dirty="0"/>
                    </a:p>
                  </a:txBody>
                  <a:tcPr/>
                </a:tc>
              </a:tr>
              <a:tr h="1062318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壮依美、南宁壮依美年度年所得税及各项税收申报完成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营业税与所得税优惠落地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财务人员培训：基础培训、软件使用培训、流程操作</a:t>
                      </a:r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配合事物所完成审计报告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耗材、试剂随时准备可入场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参与试业，关注收款系统的运行情况</a:t>
                      </a:r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确定仓库管理系统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2" y="550734"/>
            <a:ext cx="7138809" cy="484690"/>
          </a:xfrm>
        </p:spPr>
        <p:txBody>
          <a:bodyPr/>
          <a:lstStyle/>
          <a:p>
            <a:r>
              <a:rPr lang="zh-CN" altLang="en-US" dirty="0" smtClean="0"/>
              <a:t>目标分解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37414"/>
            <a:ext cx="7138808" cy="4603049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82495" y="1223682"/>
          <a:ext cx="8261504" cy="5700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376"/>
                <a:gridCol w="2065376"/>
                <a:gridCol w="2065376"/>
                <a:gridCol w="2065376"/>
              </a:tblGrid>
              <a:tr h="6588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重点工作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</a:tr>
              <a:tr h="122365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、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一季度所得税申报完成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2013</a:t>
                      </a:r>
                      <a:r>
                        <a:rPr lang="zh-CN" altLang="en-US" dirty="0" smtClean="0"/>
                        <a:t>年汇算清缴完成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帐务处理、纳税申报、财务报告</a:t>
                      </a:r>
                      <a:endParaRPr lang="zh-CN" altLang="en-US" dirty="0"/>
                    </a:p>
                  </a:txBody>
                  <a:tcPr/>
                </a:tc>
              </a:tr>
              <a:tr h="122365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根据行政部门的时间安排，配合行政部门完成营业执照年检（主要任务为提供报表）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开业之后，做一次开业筹备开支情况的分析报告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47096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47096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096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47096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096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2" y="550734"/>
            <a:ext cx="7138809" cy="863396"/>
          </a:xfrm>
        </p:spPr>
        <p:txBody>
          <a:bodyPr/>
          <a:lstStyle/>
          <a:p>
            <a:r>
              <a:rPr lang="zh-CN" altLang="en-US" dirty="0" smtClean="0"/>
              <a:t>目标分解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37414"/>
            <a:ext cx="7138808" cy="4603049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82499" y="1396998"/>
          <a:ext cx="7770484" cy="446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621"/>
                <a:gridCol w="1942621"/>
                <a:gridCol w="1942621"/>
                <a:gridCol w="1942621"/>
              </a:tblGrid>
              <a:tr h="538302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重点工作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</a:tr>
              <a:tr h="99970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、（</a:t>
                      </a:r>
                      <a:r>
                        <a:rPr lang="en-US" altLang="zh-CN" dirty="0" smtClean="0"/>
                        <a:t>7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8</a:t>
                      </a:r>
                      <a:r>
                        <a:rPr lang="zh-CN" altLang="en-US" dirty="0" smtClean="0"/>
                        <a:t>月应为淡季）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二季度所得税申报完成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税务申报、帐务处理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税务申报、帐务处理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99970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根据开业情况，做一次经营情况分析报告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财务人员技能培训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财务人员技能培训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172" y="550734"/>
            <a:ext cx="7138809" cy="863396"/>
          </a:xfrm>
        </p:spPr>
        <p:txBody>
          <a:bodyPr/>
          <a:lstStyle/>
          <a:p>
            <a:r>
              <a:rPr lang="zh-CN" altLang="en-US" dirty="0" smtClean="0"/>
              <a:t>目标分解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514173" y="1637414"/>
            <a:ext cx="7138808" cy="4603049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82499" y="1396998"/>
          <a:ext cx="7770484" cy="446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621"/>
                <a:gridCol w="1942621"/>
                <a:gridCol w="1942621"/>
                <a:gridCol w="1942621"/>
              </a:tblGrid>
              <a:tr h="538302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重点工作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/>
                </a:tc>
              </a:tr>
              <a:tr h="99970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、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三季度所得税申报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2017</a:t>
                      </a:r>
                      <a:r>
                        <a:rPr lang="zh-CN" altLang="en-US" dirty="0" smtClean="0"/>
                        <a:t>年</a:t>
                      </a:r>
                      <a:r>
                        <a:rPr lang="zh-CN" altLang="en-US" dirty="0" smtClean="0"/>
                        <a:t>全面预算开始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2017</a:t>
                      </a:r>
                      <a:r>
                        <a:rPr lang="zh-CN" altLang="en-US" dirty="0" smtClean="0"/>
                        <a:t>年</a:t>
                      </a:r>
                      <a:r>
                        <a:rPr lang="zh-CN" altLang="en-US" dirty="0" smtClean="0"/>
                        <a:t>全面预算完成</a:t>
                      </a:r>
                      <a:endParaRPr lang="zh-CN" altLang="en-US" dirty="0"/>
                    </a:p>
                  </a:txBody>
                  <a:tcPr/>
                </a:tc>
              </a:tr>
              <a:tr h="99970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476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43_CN_内部公开_0601">
  <a:themeElements>
    <a:clrScheme name="zte template">
      <a:dk1>
        <a:sysClr val="windowText" lastClr="000000"/>
      </a:dk1>
      <a:lt1>
        <a:sysClr val="window" lastClr="FFFFFF"/>
      </a:lt1>
      <a:dk2>
        <a:srgbClr val="005BAB"/>
      </a:dk2>
      <a:lt2>
        <a:srgbClr val="EEECE1"/>
      </a:lt2>
      <a:accent1>
        <a:srgbClr val="0089CF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AEE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 ZTE 2012 Template">
  <a:themeElements>
    <a:clrScheme name="zte template">
      <a:dk1>
        <a:sysClr val="windowText" lastClr="000000"/>
      </a:dk1>
      <a:lt1>
        <a:sysClr val="window" lastClr="FFFFFF"/>
      </a:lt1>
      <a:dk2>
        <a:srgbClr val="005BAB"/>
      </a:dk2>
      <a:lt2>
        <a:srgbClr val="EEECE1"/>
      </a:lt2>
      <a:accent1>
        <a:srgbClr val="0089CF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AEE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4_CN_内部公开_0601">
  <a:themeElements>
    <a:clrScheme name="zte template">
      <a:dk1>
        <a:sysClr val="windowText" lastClr="000000"/>
      </a:dk1>
      <a:lt1>
        <a:sysClr val="window" lastClr="FFFFFF"/>
      </a:lt1>
      <a:dk2>
        <a:srgbClr val="005BAB"/>
      </a:dk2>
      <a:lt2>
        <a:srgbClr val="EEECE1"/>
      </a:lt2>
      <a:accent1>
        <a:srgbClr val="0089CF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AEE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lank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5_CN_内部公开_0601">
  <a:themeElements>
    <a:clrScheme name="zte template">
      <a:dk1>
        <a:sysClr val="windowText" lastClr="000000"/>
      </a:dk1>
      <a:lt1>
        <a:sysClr val="window" lastClr="FFFFFF"/>
      </a:lt1>
      <a:dk2>
        <a:srgbClr val="005BAB"/>
      </a:dk2>
      <a:lt2>
        <a:srgbClr val="EEECE1"/>
      </a:lt2>
      <a:accent1>
        <a:srgbClr val="0089CF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AEE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6_CN_内部公开_0601">
  <a:themeElements>
    <a:clrScheme name="zte template">
      <a:dk1>
        <a:sysClr val="windowText" lastClr="000000"/>
      </a:dk1>
      <a:lt1>
        <a:sysClr val="window" lastClr="FFFFFF"/>
      </a:lt1>
      <a:dk2>
        <a:srgbClr val="005BAB"/>
      </a:dk2>
      <a:lt2>
        <a:srgbClr val="EEECE1"/>
      </a:lt2>
      <a:accent1>
        <a:srgbClr val="0089CF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AEEF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43_CN_内部公开_0601</Template>
  <TotalTime>5335</TotalTime>
  <Words>1082</Words>
  <Application>Microsoft Office PowerPoint</Application>
  <PresentationFormat>全屏显示(4:3)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7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43_CN_内部公开_0601</vt:lpstr>
      <vt:lpstr>1_ ZTE 2012 Template</vt:lpstr>
      <vt:lpstr>44_CN_内部公开_0601</vt:lpstr>
      <vt:lpstr>blank</vt:lpstr>
      <vt:lpstr>45_CN_内部公开_0601</vt:lpstr>
      <vt:lpstr>46_CN_内部公开_0601</vt:lpstr>
      <vt:lpstr>跋涉</vt:lpstr>
      <vt:lpstr>幻灯片 1</vt:lpstr>
      <vt:lpstr>目录</vt:lpstr>
      <vt:lpstr>2016年工作总结</vt:lpstr>
      <vt:lpstr>2016年工作的三个亮点与存在的不足</vt:lpstr>
      <vt:lpstr>2017年重点工作计划与目标</vt:lpstr>
      <vt:lpstr>目标分解</vt:lpstr>
      <vt:lpstr>目标分解</vt:lpstr>
      <vt:lpstr>目标分解</vt:lpstr>
      <vt:lpstr>目标分解</vt:lpstr>
      <vt:lpstr>幻灯片 10</vt:lpstr>
    </vt:vector>
  </TitlesOfParts>
  <Company>ZTE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DESK</dc:creator>
  <cp:lastModifiedBy>Administrator</cp:lastModifiedBy>
  <cp:revision>1042</cp:revision>
  <dcterms:created xsi:type="dcterms:W3CDTF">2013-04-07T08:50:29Z</dcterms:created>
  <dcterms:modified xsi:type="dcterms:W3CDTF">2017-01-05T01:24:49Z</dcterms:modified>
</cp:coreProperties>
</file>