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0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/>
          <a:lstStyle/>
          <a:p>
            <a:pPr>
              <a:defRPr/>
            </a:pPr>
            <a:r>
              <a:rPr lang="zh-CN" altLang="en-US" dirty="0" smtClean="0"/>
              <a:t>世界淡水资源比率</a:t>
            </a:r>
            <a:endParaRPr lang="en-US" altLang="zh-CN" dirty="0" smtClean="0"/>
          </a:p>
        </c:rich>
      </c:tx>
      <c:layout>
        <c:manualLayout>
          <c:xMode val="edge"/>
          <c:yMode val="edge"/>
          <c:x val="7.414520079779495E-2"/>
          <c:y val="7.495228712120041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9.5517699252078869E-2"/>
          <c:w val="0.96314100020632643"/>
          <c:h val="0.904482300747920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25"/>
          <c:dPt>
            <c:idx val="0"/>
            <c:explosion val="0"/>
          </c:dPt>
          <c:cat>
            <c:strRef>
              <c:f>Sheet1!$A$2:$A$3</c:f>
              <c:strCache>
                <c:ptCount val="2"/>
                <c:pt idx="0">
                  <c:v>世界水资源总量</c:v>
                </c:pt>
                <c:pt idx="1">
                  <c:v>淡水资源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13.8</c:v>
                </c:pt>
                <c:pt idx="1">
                  <c:v>0.35000000000000003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232468217817068"/>
          <c:y val="0.78941829000139352"/>
          <c:w val="0.70874201808264692"/>
          <c:h val="0.1552715472522028"/>
        </c:manualLayout>
      </c:layout>
    </c:legend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DD19081-E530-495F-BC12-DB176E721718}" type="datetimeFigureOut">
              <a:rPr lang="zh-CN" altLang="en-US" smtClean="0"/>
              <a:pPr/>
              <a:t>2013-10-15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0E764B0-95B4-44D4-8B7A-747C2B8C614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26131;&#32771;&#36890;\&#31561;&#32423;&#32771;&#35797;\&#27491;&#24335;&#29256;\&#28608;&#27963;&#29256;\&#20840;&#38754;&#32451;&#20064;&#29256;\&#26032;&#24314;&#25991;&#20214;&#22841;%20(2)\&#20108;&#32423;MS%20Office&#39640;&#32423;&#24212;&#29992;\&#32032;&#26448;\&#27169;&#25311;&#32771;&#35797;\&#32032;&#26448;&#25991;&#20214;\&#26376;&#20809;&#19979;&#30340;&#20964;&#23614;&#31481;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wmf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audio" Target="NUL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水资源利用与节水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北京节水展馆制作</a:t>
            </a:r>
            <a:endParaRPr lang="en-US" altLang="zh-CN" dirty="0" smtClean="0"/>
          </a:p>
          <a:p>
            <a:r>
              <a:rPr lang="en-US" altLang="zh-CN" dirty="0" smtClean="0"/>
              <a:t>2013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  <p:pic>
        <p:nvPicPr>
          <p:cNvPr id="6" name="月光下的凤尾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071538" y="578645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008362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502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zh-CN" dirty="0">
                <a:hlinkClick r:id="rId2" action="ppaction://hlinksldjump"/>
              </a:rPr>
              <a:t>一、水的知识</a:t>
            </a:r>
            <a:endParaRPr lang="zh-CN" altLang="zh-CN" dirty="0"/>
          </a:p>
          <a:p>
            <a:pPr marL="0" indent="0" algn="ctr">
              <a:buNone/>
            </a:pPr>
            <a:r>
              <a:rPr lang="zh-CN" altLang="zh-CN" dirty="0" smtClean="0">
                <a:hlinkClick r:id="rId3" action="ppaction://hlinksldjump"/>
              </a:rPr>
              <a:t>二</a:t>
            </a:r>
            <a:r>
              <a:rPr lang="zh-CN" altLang="zh-CN" dirty="0">
                <a:hlinkClick r:id="rId3" action="ppaction://hlinksldjump"/>
              </a:rPr>
              <a:t>、水的应用</a:t>
            </a:r>
            <a:endParaRPr lang="zh-CN" altLang="zh-CN" dirty="0"/>
          </a:p>
          <a:p>
            <a:pPr marL="0" indent="0" algn="ctr">
              <a:buNone/>
            </a:pPr>
            <a:r>
              <a:rPr lang="zh-CN" altLang="zh-CN" dirty="0" smtClean="0">
                <a:hlinkClick r:id="rId4" action="ppaction://hlinksldjump"/>
              </a:rPr>
              <a:t>三</a:t>
            </a:r>
            <a:r>
              <a:rPr lang="zh-CN" altLang="zh-CN" dirty="0">
                <a:hlinkClick r:id="rId4" action="ppaction://hlinksldjump"/>
              </a:rPr>
              <a:t>、节水</a:t>
            </a:r>
            <a:r>
              <a:rPr lang="zh-CN" altLang="zh-CN" dirty="0" smtClean="0">
                <a:hlinkClick r:id="rId4" action="ppaction://hlinksldjump"/>
              </a:rPr>
              <a:t>工作</a:t>
            </a:r>
            <a:endParaRPr lang="zh-CN" altLang="zh-CN" dirty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水资源与北京的节水工程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6044596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竖排标题 3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zh-CN" altLang="en-US" dirty="0" smtClean="0"/>
              <a:t>一、</a:t>
            </a:r>
            <a:r>
              <a:rPr lang="zh-CN" altLang="zh-CN" dirty="0" smtClean="0"/>
              <a:t>水的知识</a:t>
            </a:r>
            <a:endParaRPr lang="zh-CN" altLang="en-US" dirty="0"/>
          </a:p>
        </p:txBody>
      </p:sp>
      <p:sp>
        <p:nvSpPr>
          <p:cNvPr id="5" name="竖排文字占位符 4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1.  </a:t>
            </a:r>
            <a:r>
              <a:rPr lang="zh-CN" altLang="zh-CN" dirty="0" smtClean="0">
                <a:hlinkClick r:id="rId2" action="ppaction://hlinksldjump"/>
              </a:rPr>
              <a:t>水资源概述</a:t>
            </a:r>
            <a:endParaRPr lang="zh-CN" altLang="zh-CN" dirty="0" smtClean="0"/>
          </a:p>
          <a:p>
            <a:pPr marL="0" indent="0">
              <a:buNone/>
            </a:pPr>
            <a:r>
              <a:rPr lang="en-US" altLang="zh-CN" dirty="0" smtClean="0"/>
              <a:t>2.  </a:t>
            </a:r>
            <a:r>
              <a:rPr lang="zh-CN" altLang="zh-CN" dirty="0" smtClean="0">
                <a:hlinkClick r:id="rId3" action="ppaction://hlinksldjump"/>
              </a:rPr>
              <a:t>水的特性</a:t>
            </a:r>
            <a:endParaRPr lang="zh-CN" altLang="zh-CN" dirty="0" smtClean="0"/>
          </a:p>
          <a:p>
            <a:pPr marL="0" indent="0">
              <a:buNone/>
            </a:pPr>
            <a:r>
              <a:rPr lang="en-US" altLang="zh-CN" dirty="0" smtClean="0"/>
              <a:t>3.  </a:t>
            </a:r>
            <a:r>
              <a:rPr lang="zh-CN" altLang="zh-CN" dirty="0" smtClean="0">
                <a:hlinkClick r:id="rId4" action="ppaction://hlinksldjump"/>
              </a:rPr>
              <a:t>自来水的由来</a:t>
            </a:r>
            <a:endParaRPr lang="zh-CN" altLang="zh-CN" dirty="0" smtClean="0"/>
          </a:p>
        </p:txBody>
      </p:sp>
      <p:pic>
        <p:nvPicPr>
          <p:cNvPr id="2050" name="Picture 2" descr="C:\Program Files (x86)\Microsoft Office\MEDIA\CAGCAT10\j0292152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1728192" cy="205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7303366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1. </a:t>
            </a:r>
            <a:r>
              <a:rPr lang="zh-CN" altLang="zh-CN" dirty="0" smtClean="0"/>
              <a:t>水资源概述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4834880" cy="4637112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  <a:spcBef>
                <a:spcPts val="1200"/>
              </a:spcBef>
              <a:buFont typeface="Wingdings" pitchFamily="2" charset="2"/>
              <a:buChar char="u"/>
            </a:pPr>
            <a:r>
              <a:rPr lang="zh-CN" altLang="zh-CN" dirty="0" smtClean="0"/>
              <a:t>目前世界水资源达到</a:t>
            </a:r>
            <a:r>
              <a:rPr lang="en-US" altLang="zh-CN" dirty="0" smtClean="0"/>
              <a:t>13.8</a:t>
            </a:r>
            <a:r>
              <a:rPr lang="zh-CN" altLang="zh-CN" dirty="0" smtClean="0"/>
              <a:t>亿立方千米，但人类生活所需的淡水资源却只占</a:t>
            </a:r>
            <a:r>
              <a:rPr lang="en-US" altLang="zh-CN" dirty="0" smtClean="0"/>
              <a:t>2.53%</a:t>
            </a:r>
            <a:r>
              <a:rPr lang="zh-CN" altLang="zh-CN" dirty="0" smtClean="0"/>
              <a:t>，约为</a:t>
            </a:r>
            <a:r>
              <a:rPr lang="en-US" altLang="zh-CN" dirty="0" smtClean="0"/>
              <a:t>0.35</a:t>
            </a:r>
            <a:r>
              <a:rPr lang="zh-CN" altLang="zh-CN" dirty="0" smtClean="0"/>
              <a:t>亿立方千米。我国水资源总量位居世界第六，但人均水资源占有量仅为</a:t>
            </a:r>
            <a:r>
              <a:rPr lang="en-US" altLang="zh-CN" dirty="0" smtClean="0"/>
              <a:t>2200</a:t>
            </a:r>
            <a:r>
              <a:rPr lang="zh-CN" altLang="zh-CN" dirty="0" smtClean="0"/>
              <a:t>立方米，为世界人均水资源占有量的</a:t>
            </a:r>
            <a:r>
              <a:rPr lang="en-US" altLang="zh-CN" dirty="0" smtClean="0"/>
              <a:t>1/4</a:t>
            </a:r>
            <a:r>
              <a:rPr lang="zh-CN" altLang="zh-CN" dirty="0" smtClean="0"/>
              <a:t>。</a:t>
            </a:r>
          </a:p>
          <a:p>
            <a:pPr>
              <a:lnSpc>
                <a:spcPts val="2500"/>
              </a:lnSpc>
              <a:spcBef>
                <a:spcPts val="1200"/>
              </a:spcBef>
              <a:buFont typeface="Wingdings" pitchFamily="2" charset="2"/>
              <a:buChar char="u"/>
            </a:pPr>
            <a:r>
              <a:rPr lang="zh-CN" altLang="zh-CN" dirty="0" smtClean="0"/>
              <a:t>北京属于重度缺水地区。全市人均水资源占有量不足</a:t>
            </a:r>
            <a:r>
              <a:rPr lang="en-US" altLang="zh-CN" dirty="0" smtClean="0"/>
              <a:t>300</a:t>
            </a:r>
            <a:r>
              <a:rPr lang="zh-CN" altLang="zh-CN" dirty="0" smtClean="0"/>
              <a:t>立方米，仅为全国人均水资源量的</a:t>
            </a:r>
            <a:r>
              <a:rPr lang="en-US" altLang="zh-CN" dirty="0" smtClean="0"/>
              <a:t>1/8</a:t>
            </a:r>
            <a:r>
              <a:rPr lang="zh-CN" altLang="zh-CN" dirty="0" smtClean="0"/>
              <a:t>，世界人均水资源量的</a:t>
            </a:r>
            <a:r>
              <a:rPr lang="en-US" altLang="zh-CN" dirty="0" smtClean="0"/>
              <a:t>1/30</a:t>
            </a:r>
            <a:r>
              <a:rPr lang="zh-CN" altLang="zh-CN" dirty="0" smtClean="0"/>
              <a:t>。</a:t>
            </a:r>
          </a:p>
          <a:p>
            <a:pPr>
              <a:lnSpc>
                <a:spcPts val="2500"/>
              </a:lnSpc>
              <a:spcBef>
                <a:spcPts val="1200"/>
              </a:spcBef>
              <a:buFont typeface="Wingdings" pitchFamily="2" charset="2"/>
              <a:buChar char="u"/>
            </a:pPr>
            <a:r>
              <a:rPr lang="zh-CN" altLang="zh-CN" dirty="0" smtClean="0"/>
              <a:t>北京水资源主要靠天然降水和永定河、潮白河上游来水。</a:t>
            </a: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638102264"/>
              </p:ext>
            </p:extLst>
          </p:nvPr>
        </p:nvGraphicFramePr>
        <p:xfrm>
          <a:off x="5292080" y="1600201"/>
          <a:ext cx="3600400" cy="4133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89514426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2. </a:t>
            </a:r>
            <a:r>
              <a:rPr lang="zh-CN" altLang="zh-CN" sz="2400" dirty="0" smtClean="0"/>
              <a:t>水的特性</a:t>
            </a:r>
            <a:endParaRPr lang="zh-CN" altLang="en-US" sz="24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/>
              <a:t>水是氢氧化合物，其分子式为</a:t>
            </a:r>
            <a:r>
              <a:rPr lang="en-US" altLang="zh-CN" dirty="0" smtClean="0"/>
              <a:t>H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O</a:t>
            </a:r>
            <a:r>
              <a:rPr lang="zh-CN" altLang="zh-CN" dirty="0" smtClean="0"/>
              <a:t>。</a:t>
            </a:r>
          </a:p>
          <a:p>
            <a:r>
              <a:rPr lang="zh-CN" altLang="zh-CN" dirty="0" smtClean="0"/>
              <a:t>水的表面有张力、水有导电性、水可以形成虹吸现象。</a:t>
            </a: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00" r="43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731881858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3. </a:t>
            </a:r>
            <a:r>
              <a:rPr lang="zh-CN" altLang="zh-CN" dirty="0" smtClean="0"/>
              <a:t>自来水的由来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5122912" cy="2260848"/>
          </a:xfrm>
        </p:spPr>
        <p:txBody>
          <a:bodyPr/>
          <a:lstStyle/>
          <a:p>
            <a:r>
              <a:rPr lang="zh-CN" altLang="zh-CN" dirty="0" smtClean="0"/>
              <a:t>自来水不是自来的，它是经过一系列水处理净化过程生产出来的。</a:t>
            </a:r>
          </a:p>
          <a:p>
            <a:endParaRPr lang="zh-CN" altLang="en-US" dirty="0"/>
          </a:p>
        </p:txBody>
      </p:sp>
      <p:pic>
        <p:nvPicPr>
          <p:cNvPr id="1026" name="Picture 2" descr="C:\Program Files (x86)\Microsoft Office\MEDIA\CAGCAT10\j0090386.wmf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24944"/>
            <a:ext cx="39547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9070229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iyan\AppData\Local\Microsoft\Windows\Temporary Internet Files\Content.IE5\IU7FBQQU\MC900437475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2132855"/>
            <a:ext cx="3644226" cy="393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竖排文字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1. </a:t>
            </a:r>
            <a:r>
              <a:rPr lang="zh-CN" altLang="zh-CN" dirty="0" smtClean="0"/>
              <a:t>日常生活用水</a:t>
            </a:r>
          </a:p>
          <a:p>
            <a:r>
              <a:rPr lang="zh-CN" altLang="zh-CN" dirty="0" smtClean="0"/>
              <a:t>做饭喝水、洗衣洗菜、洗浴冲厕</a:t>
            </a:r>
          </a:p>
          <a:p>
            <a:pPr marL="0" indent="0">
              <a:buNone/>
            </a:pPr>
            <a:r>
              <a:rPr lang="en-US" altLang="zh-CN" dirty="0" smtClean="0"/>
              <a:t>2. </a:t>
            </a:r>
            <a:r>
              <a:rPr lang="zh-CN" altLang="zh-CN" dirty="0" smtClean="0"/>
              <a:t>水的利用</a:t>
            </a:r>
          </a:p>
          <a:p>
            <a:r>
              <a:rPr lang="zh-CN" altLang="zh-CN" dirty="0" smtClean="0"/>
              <a:t>水冷空调、水与减震、音乐水雾、水利发电、雨水利用、再生水利用</a:t>
            </a:r>
          </a:p>
          <a:p>
            <a:pPr marL="0" indent="0">
              <a:buNone/>
            </a:pPr>
            <a:r>
              <a:rPr lang="en-US" altLang="zh-CN" dirty="0" smtClean="0"/>
              <a:t>3. </a:t>
            </a:r>
            <a:r>
              <a:rPr lang="zh-CN" altLang="zh-CN" dirty="0" smtClean="0"/>
              <a:t>海水淡化</a:t>
            </a:r>
          </a:p>
          <a:p>
            <a:r>
              <a:rPr lang="zh-CN" altLang="zh-CN" dirty="0" smtClean="0"/>
              <a:t>海水淡化技术主要有：蒸馏、电渗析、反渗透。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/>
              <a:t>二、水的应用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57381298"/>
      </p:ext>
    </p:extLst>
  </p:cSld>
  <p:clrMapOvr>
    <a:masterClrMapping/>
  </p:clrMapOvr>
  <p:transition>
    <p:cut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544" y="1700808"/>
            <a:ext cx="3394720" cy="4691063"/>
          </a:xfrm>
        </p:spPr>
        <p:txBody>
          <a:bodyPr>
            <a:normAutofit lnSpcReduction="10000"/>
          </a:bodyPr>
          <a:lstStyle/>
          <a:p>
            <a:r>
              <a:rPr lang="en-US" altLang="zh-CN" sz="3500" dirty="0" smtClean="0"/>
              <a:t>1. </a:t>
            </a:r>
            <a:r>
              <a:rPr lang="zh-CN" altLang="zh-CN" sz="3500" dirty="0" smtClean="0"/>
              <a:t>节水</a:t>
            </a:r>
            <a:r>
              <a:rPr lang="zh-CN" altLang="zh-CN" sz="3500" dirty="0"/>
              <a:t>技术标准</a:t>
            </a:r>
          </a:p>
          <a:p>
            <a:r>
              <a:rPr lang="zh-CN" altLang="zh-CN" sz="3000" dirty="0"/>
              <a:t>北京市目前实施了五大类</a:t>
            </a:r>
            <a:r>
              <a:rPr lang="en-US" altLang="zh-CN" sz="3000" dirty="0"/>
              <a:t>68</a:t>
            </a:r>
            <a:r>
              <a:rPr lang="zh-CN" altLang="zh-CN" sz="3000" dirty="0"/>
              <a:t>项节水相关技术标准。其中包括：用水器具、设备、产品标准；水质标准；工业用水标准；建筑给水排水标准、灌溉用水标准</a:t>
            </a:r>
            <a:r>
              <a:rPr lang="zh-CN" altLang="zh-CN" sz="3000" dirty="0" smtClean="0"/>
              <a:t>等</a:t>
            </a:r>
            <a:endParaRPr lang="zh-CN" altLang="zh-CN" sz="3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3352800" cy="1252728"/>
          </a:xfrm>
        </p:spPr>
        <p:txBody>
          <a:bodyPr/>
          <a:lstStyle/>
          <a:p>
            <a:r>
              <a:rPr lang="zh-CN" altLang="zh-CN" sz="3600" dirty="0" smtClean="0"/>
              <a:t>三、节水工作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7944" y="273050"/>
            <a:ext cx="4618856" cy="5853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2. </a:t>
            </a:r>
            <a:r>
              <a:rPr lang="zh-CN" altLang="zh-CN" dirty="0" smtClean="0"/>
              <a:t>节水器具</a:t>
            </a:r>
          </a:p>
          <a:p>
            <a:pPr marL="0" indent="0">
              <a:buNone/>
            </a:pPr>
            <a:r>
              <a:rPr lang="zh-CN" altLang="zh-CN" sz="3000" dirty="0" smtClean="0"/>
              <a:t>使用节水器具是节水工作的重要环节，生活中节水器具主要包括：水龙头、便器及配套系统、沐浴器、冲洗阀等。</a:t>
            </a:r>
          </a:p>
          <a:p>
            <a:pPr marL="0" indent="0">
              <a:buNone/>
            </a:pPr>
            <a:r>
              <a:rPr lang="en-US" altLang="zh-CN" dirty="0" smtClean="0"/>
              <a:t>3. </a:t>
            </a:r>
            <a:r>
              <a:rPr lang="zh-CN" altLang="zh-CN" dirty="0" smtClean="0"/>
              <a:t>北京五种节水模式</a:t>
            </a:r>
          </a:p>
          <a:p>
            <a:pPr marL="0" indent="0">
              <a:buNone/>
            </a:pPr>
            <a:r>
              <a:rPr lang="zh-CN" altLang="zh-CN" sz="2800" dirty="0" smtClean="0"/>
              <a:t>分别是：管理型节水模式、工程型节水模式、科技型节水模式、公众参与型节水模式、循环利用型节水模式。</a:t>
            </a:r>
          </a:p>
        </p:txBody>
      </p:sp>
    </p:spTree>
    <p:extLst>
      <p:ext uri="{BB962C8B-B14F-4D97-AF65-F5344CB8AC3E}">
        <p14:creationId xmlns:p14="http://schemas.microsoft.com/office/powerpoint/2010/main" xmlns="" val="108564822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423</TotalTime>
  <Words>626</Words>
  <Application>Microsoft Office PowerPoint</Application>
  <PresentationFormat>全屏显示(4:3)</PresentationFormat>
  <Paragraphs>35</Paragraphs>
  <Slides>8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波形</vt:lpstr>
      <vt:lpstr>水资源利用与节水</vt:lpstr>
      <vt:lpstr>水资源与北京的节水工程</vt:lpstr>
      <vt:lpstr>一、水的知识</vt:lpstr>
      <vt:lpstr>1. 水资源概述</vt:lpstr>
      <vt:lpstr>2. 水的特性</vt:lpstr>
      <vt:lpstr>3. 自来水的由来</vt:lpstr>
      <vt:lpstr>二、水的应用</vt:lpstr>
      <vt:lpstr>三、节水工作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水资源利用与节水</dc:title>
  <dc:creator>jiyan</dc:creator>
  <cp:lastModifiedBy>Administrator</cp:lastModifiedBy>
  <cp:revision>33</cp:revision>
  <dcterms:created xsi:type="dcterms:W3CDTF">2013-01-27T11:52:20Z</dcterms:created>
  <dcterms:modified xsi:type="dcterms:W3CDTF">2013-10-15T09:12:56Z</dcterms:modified>
</cp:coreProperties>
</file>