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75" r:id="rId3"/>
  </p:sldMasterIdLst>
  <p:notesMasterIdLst>
    <p:notesMasterId r:id="rId42"/>
  </p:notesMasterIdLst>
  <p:sldIdLst>
    <p:sldId id="445" r:id="rId4"/>
    <p:sldId id="355" r:id="rId5"/>
    <p:sldId id="357" r:id="rId6"/>
    <p:sldId id="390" r:id="rId7"/>
    <p:sldId id="316" r:id="rId8"/>
    <p:sldId id="331" r:id="rId9"/>
    <p:sldId id="257" r:id="rId10"/>
    <p:sldId id="416" r:id="rId11"/>
    <p:sldId id="417" r:id="rId12"/>
    <p:sldId id="419" r:id="rId13"/>
    <p:sldId id="420" r:id="rId14"/>
    <p:sldId id="421" r:id="rId15"/>
    <p:sldId id="446" r:id="rId16"/>
    <p:sldId id="422" r:id="rId17"/>
    <p:sldId id="447" r:id="rId18"/>
    <p:sldId id="425" r:id="rId19"/>
    <p:sldId id="423" r:id="rId20"/>
    <p:sldId id="424" r:id="rId21"/>
    <p:sldId id="449" r:id="rId22"/>
    <p:sldId id="450" r:id="rId23"/>
    <p:sldId id="451" r:id="rId24"/>
    <p:sldId id="453" r:id="rId25"/>
    <p:sldId id="454" r:id="rId26"/>
    <p:sldId id="455" r:id="rId27"/>
    <p:sldId id="456" r:id="rId28"/>
    <p:sldId id="457" r:id="rId29"/>
    <p:sldId id="344" r:id="rId30"/>
    <p:sldId id="262" r:id="rId31"/>
    <p:sldId id="269" r:id="rId32"/>
    <p:sldId id="345" r:id="rId33"/>
    <p:sldId id="282" r:id="rId34"/>
    <p:sldId id="375" r:id="rId35"/>
    <p:sldId id="376" r:id="rId36"/>
    <p:sldId id="370" r:id="rId37"/>
    <p:sldId id="426" r:id="rId38"/>
    <p:sldId id="427" r:id="rId39"/>
    <p:sldId id="448" r:id="rId40"/>
    <p:sldId id="458" r:id="rId4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6600CC"/>
    <a:srgbClr val="3333FF"/>
    <a:srgbClr val="663300"/>
    <a:srgbClr val="FF0066"/>
    <a:srgbClr val="FF3399"/>
    <a:srgbClr val="FF3300"/>
    <a:srgbClr val="66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16"/>
      </p:cViewPr>
      <p:guideLst>
        <p:guide orient="horz" pos="22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3076" name="Rectangle 4"/>
          <p:cNvSpPr>
            <a:spLocks noGrp="1" noRo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0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zh-CN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fld id="{75627A78-CE08-4456-8A37-C78ACB22B8D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46036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6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 noTextEdit="1"/>
          </p:cNvSpPr>
          <p:nvPr>
            <p:ph type="sldImg"/>
          </p:nvPr>
        </p:nvSpPr>
        <p:spPr/>
      </p:sp>
      <p:sp>
        <p:nvSpPr>
          <p:cNvPr id="61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/>
              <a:t>English --Chinese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27A78-CE08-4456-8A37-C78ACB22B8D2}" type="slidenum">
              <a:rPr lang="zh-CN" altLang="zh-CN" smtClean="0"/>
              <a:pPr/>
              <a:t>6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59892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38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525A54-607B-4E20-B6E6-2B848845273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70733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EB16AC-9028-4AF8-8502-895E1B576B4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02029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AD4FE-ED1B-41B0-B198-4FF7873C5FF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67205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E4CA760-DBB3-4EBD-8A1E-4F8372A18C4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3767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9C43E-4F28-4D88-A6AC-92F37533865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91752744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E81F8-AE7B-417A-9A36-C19E5CE5691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0327325"/>
      </p:ext>
    </p:extLst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AD048-0DA4-4B3A-B008-48F39E823E7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61132812"/>
      </p:ext>
    </p:extLst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84470-BC45-48A4-88DA-42E32D55961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79102100"/>
      </p:ext>
    </p:extLst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2EC1E2-4067-4744-A4B6-D48371D75F1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0224698"/>
      </p:ext>
    </p:extLst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8398B-3B96-4DDF-88A2-31B8D1D6456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45113088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19D38-E281-4017-8F8A-232D0E3B936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19770658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8033E-0B57-4D1A-8E34-72C80B05875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441084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F4BA1-8792-45F6-A84A-F417DA64675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64937746"/>
      </p:ext>
    </p:extLst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12F66-CDAC-45A1-A0A8-694FC4DCA33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57540398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E6677-B367-46FB-B20A-B2690414564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95868854"/>
      </p:ext>
    </p:extLst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FF70D-CEB8-4B35-AB9D-5EB0D6B6840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38880401"/>
      </p:ext>
    </p:extLst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6648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622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9606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6001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3498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87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5484D-ACCC-428F-87A5-33E658076F3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709481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0950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8469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664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6448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45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E0253-3D19-4543-B934-6634A6F91C8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3350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DC9B6-935F-4B87-B9BA-0193BF0F9E6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30624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8B98F-5E0A-4450-A0DC-4366D9CC1ED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4069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75356-CF28-4FF9-9737-4F93C6A0C68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78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4DA3E-6CDB-4B1B-B1B6-C279C0DE6DE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79513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333C7-7912-4F31-ACFB-0ECE7606942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9999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A8F3380F-0B5A-4229-B817-FC0A785D5311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74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BDF25341-2455-4BB3-828F-E3CA6AEA4833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2017/3/20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3185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2014&#21021;&#19977;\&#20061;&#19979;\&#20061;&#19979;M4\M4U2\new_jh6_m4u2a2.mp3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21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Words%20and%20expressions.mp3" TargetMode="Externa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WordArt 3"/>
          <p:cNvSpPr>
            <a:spLocks noChangeArrowheads="1" noChangeShapeType="1"/>
          </p:cNvSpPr>
          <p:nvPr/>
        </p:nvSpPr>
        <p:spPr bwMode="auto">
          <a:xfrm>
            <a:off x="3200436" y="444093"/>
            <a:ext cx="4700543" cy="132072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</a:bodyPr>
          <a:lstStyle/>
          <a:p>
            <a:pPr algn="ctr"/>
            <a:r>
              <a:rPr lang="en-US" altLang="zh-CN" sz="4800" dirty="0" smtClean="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Rules </a:t>
            </a:r>
            <a:r>
              <a:rPr lang="en-US" altLang="zh-CN" sz="4800" dirty="0">
                <a:ln w="9525" cmpd="sng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itchFamily="2" charset="-122"/>
                <a:ea typeface="华文隶书" pitchFamily="2" charset="-122"/>
              </a:rPr>
              <a:t>and suggestions</a:t>
            </a:r>
            <a:endParaRPr lang="zh-CN" altLang="en-US" sz="4800" dirty="0">
              <a:ln w="9525" cmpd="sng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2386" y="2438426"/>
            <a:ext cx="88169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5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Unit2 We </a:t>
            </a:r>
            <a:r>
              <a:rPr lang="zh-CN" altLang="en-US" sz="5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must keep</a:t>
            </a:r>
            <a:r>
              <a:rPr lang="zh-CN" altLang="en-US" sz="5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the      camp clean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985013" y="726761"/>
            <a:ext cx="1600200" cy="6826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685404"/>
              </a:avLst>
            </a:prstTxWarp>
          </a:bodyPr>
          <a:lstStyle/>
          <a:p>
            <a:pPr algn="ctr"/>
            <a:r>
              <a:rPr lang="en-US" altLang="zh-CN" kern="10" dirty="0">
                <a:ln w="9525" cap="flat" cmpd="sng">
                  <a:solidFill>
                    <a:srgbClr val="000000"/>
                  </a:solidFill>
                  <a:bevel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Module</a:t>
            </a:r>
            <a:endParaRPr lang="zh-CN" altLang="en-US" kern="10" dirty="0">
              <a:ln w="9525" cap="flat" cmpd="sng">
                <a:solidFill>
                  <a:srgbClr val="000000"/>
                </a:solidFill>
                <a:bevel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102" name="Oval 2"/>
          <p:cNvSpPr>
            <a:spLocks noChangeArrowheads="1"/>
          </p:cNvSpPr>
          <p:nvPr/>
        </p:nvSpPr>
        <p:spPr bwMode="auto">
          <a:xfrm>
            <a:off x="1150412" y="932404"/>
            <a:ext cx="1232001" cy="10255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800" b="0">
              <a:latin typeface="Arial" pitchFamily="34" charset="0"/>
            </a:endParaRPr>
          </a:p>
        </p:txBody>
      </p:sp>
      <p:sp>
        <p:nvSpPr>
          <p:cNvPr id="4103" name="Text Box 3"/>
          <p:cNvSpPr txBox="1">
            <a:spLocks noChangeArrowheads="1"/>
          </p:cNvSpPr>
          <p:nvPr/>
        </p:nvSpPr>
        <p:spPr bwMode="auto">
          <a:xfrm>
            <a:off x="1437749" y="860967"/>
            <a:ext cx="1368425" cy="109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600"/>
              <a:t>4</a:t>
            </a:r>
          </a:p>
        </p:txBody>
      </p:sp>
      <p:sp>
        <p:nvSpPr>
          <p:cNvPr id="10" name="矩形 9"/>
          <p:cNvSpPr/>
          <p:nvPr/>
        </p:nvSpPr>
        <p:spPr>
          <a:xfrm>
            <a:off x="1730589" y="5410148"/>
            <a:ext cx="6017994" cy="533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80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800" kern="0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800" kern="0" dirty="0">
              <a:solidFill>
                <a:srgbClr val="0033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973138" y="2062163"/>
            <a:ext cx="7270750" cy="301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dirty="0"/>
              <a:t>Part 1 (</a:t>
            </a:r>
            <a:r>
              <a:rPr lang="zh-CN" altLang="zh-CN" sz="3200" dirty="0">
                <a:solidFill>
                  <a:srgbClr val="0000FF"/>
                </a:solidFill>
              </a:rPr>
              <a:t>Para 1-2</a:t>
            </a:r>
            <a:r>
              <a:rPr lang="zh-CN" altLang="zh-CN" sz="3200" dirty="0"/>
              <a:t>)      </a:t>
            </a:r>
            <a:r>
              <a:rPr lang="zh-CN" altLang="zh-CN" sz="3200" dirty="0">
                <a:solidFill>
                  <a:srgbClr val="FF0000"/>
                </a:solidFill>
              </a:rPr>
              <a:t>the first day</a:t>
            </a:r>
            <a:endParaRPr lang="zh-CN" altLang="zh-CN" sz="3200" dirty="0"/>
          </a:p>
          <a:p>
            <a:pPr>
              <a:lnSpc>
                <a:spcPct val="150000"/>
              </a:lnSpc>
            </a:pPr>
            <a:r>
              <a:rPr lang="zh-CN" altLang="zh-CN" sz="3200" dirty="0"/>
              <a:t>Part 2 (</a:t>
            </a:r>
            <a:r>
              <a:rPr lang="zh-CN" altLang="zh-CN" sz="3200" dirty="0">
                <a:solidFill>
                  <a:srgbClr val="0000FF"/>
                </a:solidFill>
              </a:rPr>
              <a:t>Para 3-11</a:t>
            </a:r>
            <a:r>
              <a:rPr lang="zh-CN" altLang="zh-CN" sz="3200" dirty="0"/>
              <a:t>)</a:t>
            </a:r>
            <a:r>
              <a:rPr lang="zh-CN" altLang="zh-CN" sz="3200" b="0" dirty="0"/>
              <a:t>    </a:t>
            </a:r>
            <a:r>
              <a:rPr lang="zh-CN" altLang="zh-CN" sz="3200" dirty="0">
                <a:solidFill>
                  <a:srgbClr val="FF0000"/>
                </a:solidFill>
              </a:rPr>
              <a:t>the second day</a:t>
            </a:r>
            <a:endParaRPr lang="zh-CN" altLang="zh-CN" sz="3200" dirty="0"/>
          </a:p>
          <a:p>
            <a:pPr>
              <a:lnSpc>
                <a:spcPct val="150000"/>
              </a:lnSpc>
            </a:pPr>
            <a:r>
              <a:rPr lang="zh-CN" altLang="zh-CN" sz="3200" dirty="0"/>
              <a:t>Part 3 (</a:t>
            </a:r>
            <a:r>
              <a:rPr lang="zh-CN" altLang="zh-CN" sz="3200" dirty="0">
                <a:solidFill>
                  <a:srgbClr val="0000FF"/>
                </a:solidFill>
              </a:rPr>
              <a:t>Para 13-17</a:t>
            </a:r>
            <a:r>
              <a:rPr lang="zh-CN" altLang="zh-CN" sz="3200" dirty="0"/>
              <a:t>)</a:t>
            </a:r>
            <a:r>
              <a:rPr lang="zh-CN" altLang="zh-CN" sz="3200" b="0" dirty="0"/>
              <a:t>  </a:t>
            </a:r>
            <a:r>
              <a:rPr lang="zh-CN" altLang="zh-CN" sz="3200" dirty="0">
                <a:solidFill>
                  <a:srgbClr val="FF0000"/>
                </a:solidFill>
              </a:rPr>
              <a:t>the third day</a:t>
            </a:r>
            <a:endParaRPr lang="zh-CN" altLang="zh-CN" sz="3200" dirty="0"/>
          </a:p>
          <a:p>
            <a:pPr>
              <a:lnSpc>
                <a:spcPct val="150000"/>
              </a:lnSpc>
            </a:pPr>
            <a:r>
              <a:rPr lang="zh-CN" altLang="zh-CN" sz="3200" dirty="0"/>
              <a:t>Part 4 (</a:t>
            </a:r>
            <a:r>
              <a:rPr lang="zh-CN" altLang="zh-CN" sz="3200" dirty="0">
                <a:solidFill>
                  <a:srgbClr val="0000FF"/>
                </a:solidFill>
              </a:rPr>
              <a:t>Para 18</a:t>
            </a:r>
            <a:r>
              <a:rPr lang="zh-CN" altLang="zh-CN" sz="3200" dirty="0"/>
              <a:t>)</a:t>
            </a:r>
            <a:r>
              <a:rPr lang="zh-CN" altLang="zh-CN" sz="3200" b="0" dirty="0"/>
              <a:t>       </a:t>
            </a:r>
            <a:r>
              <a:rPr lang="zh-CN" altLang="zh-CN" sz="3200" dirty="0">
                <a:solidFill>
                  <a:srgbClr val="FF0000"/>
                </a:solidFill>
              </a:rPr>
              <a:t>the next ten days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28675" y="549275"/>
            <a:ext cx="77025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dirty="0">
                <a:solidFill>
                  <a:srgbClr val="000099"/>
                </a:solidFill>
              </a:rPr>
              <a:t>Read the passage quickly and we can divide the passage into four parts. 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268538" y="2349500"/>
            <a:ext cx="1728787" cy="3667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800" b="0">
              <a:latin typeface="Arial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268538" y="3070225"/>
            <a:ext cx="1871662" cy="3667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800" b="0">
              <a:latin typeface="Arial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339975" y="3862388"/>
            <a:ext cx="2087563" cy="36512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800" b="0">
              <a:latin typeface="Arial" pitchFamily="34" charset="0"/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268538" y="4579938"/>
            <a:ext cx="1728787" cy="3667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800" b="0">
              <a:latin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 autoUpdateAnimBg="0"/>
      <p:bldP spid="14341" grpId="0" animBg="1" autoUpdateAnimBg="0"/>
      <p:bldP spid="14342" grpId="0" animBg="1" autoUpdateAnimBg="0"/>
      <p:bldP spid="14343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755650" y="1125538"/>
            <a:ext cx="7705725" cy="184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/>
              <a:t>  </a:t>
            </a:r>
            <a:r>
              <a:rPr lang="zh-CN" altLang="en-US" sz="3200" dirty="0">
                <a:solidFill>
                  <a:srgbClr val="CC0000"/>
                </a:solidFill>
              </a:rPr>
              <a:t>On the first evening</a:t>
            </a:r>
            <a:r>
              <a:rPr lang="zh-CN" altLang="en-US" sz="3200" dirty="0"/>
              <a:t>, the three of us were tired after walking for about eight hours. we soon </a:t>
            </a:r>
            <a:r>
              <a:rPr lang="zh-CN" altLang="en-US" sz="3200" dirty="0">
                <a:solidFill>
                  <a:srgbClr val="CC0000"/>
                </a:solidFill>
              </a:rPr>
              <a:t>fell asleep</a:t>
            </a:r>
            <a:r>
              <a:rPr lang="zh-CN" altLang="en-US" sz="3200" dirty="0"/>
              <a:t>.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11188" y="17732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9" tIns="45725" rIns="91449" bIns="45725">
            <a:spAutoFit/>
          </a:bodyPr>
          <a:lstStyle/>
          <a:p>
            <a:endParaRPr lang="zh-CN" altLang="zh-CN" sz="1800">
              <a:latin typeface="Arial" pitchFamily="34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85800" y="3657600"/>
            <a:ext cx="7705725" cy="184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/>
              <a:t>   </a:t>
            </a:r>
            <a:r>
              <a:rPr lang="zh-CN" altLang="en-US" sz="2800" dirty="0">
                <a:solidFill>
                  <a:srgbClr val="CC0000"/>
                </a:solidFill>
              </a:rPr>
              <a:t> </a:t>
            </a:r>
            <a:r>
              <a:rPr lang="zh-CN" altLang="en-US" sz="3200" dirty="0">
                <a:solidFill>
                  <a:srgbClr val="CC0000"/>
                </a:solidFill>
              </a:rPr>
              <a:t> In the middle of the night</a:t>
            </a:r>
            <a:r>
              <a:rPr lang="zh-CN" altLang="en-US" sz="3200" dirty="0"/>
              <a:t> , I heard  a strange noise outside. But when I looked out of the tent,there was nothing there.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38200" y="228600"/>
            <a:ext cx="5543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 sz="3200" dirty="0">
                <a:solidFill>
                  <a:srgbClr val="000099"/>
                </a:solidFill>
              </a:rPr>
              <a:t>Part 1</a:t>
            </a:r>
            <a:r>
              <a:rPr lang="zh-CN" altLang="zh-CN" sz="3200" dirty="0">
                <a:solidFill>
                  <a:srgbClr val="003399"/>
                </a:solidFill>
              </a:rPr>
              <a:t>     </a:t>
            </a:r>
            <a:r>
              <a:rPr lang="zh-CN" altLang="zh-CN" sz="3200" dirty="0">
                <a:solidFill>
                  <a:srgbClr val="FF0000"/>
                </a:solidFill>
              </a:rPr>
              <a:t>(the first day)</a:t>
            </a:r>
            <a:endParaRPr lang="zh-CN" altLang="zh-CN" sz="32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04912" y="911665"/>
            <a:ext cx="8607425" cy="550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en-US" sz="2800" dirty="0"/>
              <a:t>   </a:t>
            </a:r>
            <a:r>
              <a:rPr lang="zh-CN" altLang="en-US" sz="2800" dirty="0">
                <a:solidFill>
                  <a:srgbClr val="CC0000"/>
                </a:solidFill>
              </a:rPr>
              <a:t>  </a:t>
            </a:r>
            <a:r>
              <a:rPr lang="zh-CN" altLang="en-US" sz="2800" dirty="0"/>
              <a:t>    </a:t>
            </a:r>
            <a:r>
              <a:rPr lang="zh-CN" altLang="en-US" sz="3200" dirty="0">
                <a:solidFill>
                  <a:srgbClr val="CC0000"/>
                </a:solidFill>
              </a:rPr>
              <a:t>In the morning </a:t>
            </a:r>
            <a:r>
              <a:rPr lang="zh-CN" altLang="en-US" sz="3200" dirty="0"/>
              <a:t>I </a:t>
            </a:r>
            <a:r>
              <a:rPr lang="zh-CN" altLang="en-US" sz="3200" dirty="0">
                <a:solidFill>
                  <a:srgbClr val="CC0000"/>
                </a:solidFill>
              </a:rPr>
              <a:t>got up</a:t>
            </a:r>
            <a:r>
              <a:rPr lang="zh-CN" altLang="en-US" sz="3200" dirty="0"/>
              <a:t> to make breakfast. The bag of food was open.</a:t>
            </a:r>
          </a:p>
          <a:p>
            <a:r>
              <a:rPr lang="zh-CN" altLang="en-US" sz="3200" dirty="0"/>
              <a:t>    “Bears” said Joe. “we should hang the food </a:t>
            </a:r>
            <a:r>
              <a:rPr lang="zh-CN" altLang="en-US" sz="3200" dirty="0">
                <a:solidFill>
                  <a:srgbClr val="CC0000"/>
                </a:solidFill>
              </a:rPr>
              <a:t>in a tree </a:t>
            </a:r>
            <a:r>
              <a:rPr lang="zh-CN" altLang="en-US" sz="3200" dirty="0"/>
              <a:t>tonight.”</a:t>
            </a:r>
          </a:p>
          <a:p>
            <a:r>
              <a:rPr lang="zh-CN" altLang="en-US" sz="3200" dirty="0"/>
              <a:t>     Later that day we stopped in a beautiful field by a stream. We </a:t>
            </a:r>
            <a:r>
              <a:rPr lang="zh-CN" altLang="en-US" sz="3200" dirty="0">
                <a:solidFill>
                  <a:srgbClr val="CC0000"/>
                </a:solidFill>
              </a:rPr>
              <a:t>put up</a:t>
            </a:r>
            <a:r>
              <a:rPr lang="zh-CN" altLang="en-US" sz="3200" dirty="0"/>
              <a:t> the tent and fell asleep.</a:t>
            </a:r>
          </a:p>
          <a:p>
            <a:r>
              <a:rPr lang="zh-CN" altLang="en-US" sz="3200" dirty="0"/>
              <a:t>     During the night the bears came again. This time they </a:t>
            </a:r>
            <a:r>
              <a:rPr lang="zh-CN" altLang="en-US" sz="3200" dirty="0">
                <a:solidFill>
                  <a:srgbClr val="CC0000"/>
                </a:solidFill>
              </a:rPr>
              <a:t>took </a:t>
            </a:r>
            <a:r>
              <a:rPr lang="zh-CN" altLang="en-US" sz="3200" dirty="0"/>
              <a:t>the </a:t>
            </a:r>
            <a:r>
              <a:rPr lang="zh-CN" altLang="en-US" sz="3200" dirty="0">
                <a:solidFill>
                  <a:schemeClr val="tx2"/>
                </a:solidFill>
              </a:rPr>
              <a:t>food </a:t>
            </a:r>
            <a:r>
              <a:rPr lang="zh-CN" altLang="en-US" sz="3200" dirty="0">
                <a:solidFill>
                  <a:srgbClr val="CC0000"/>
                </a:solidFill>
              </a:rPr>
              <a:t>from </a:t>
            </a:r>
            <a:r>
              <a:rPr lang="zh-CN" altLang="en-US" sz="3200" dirty="0"/>
              <a:t>the tree.</a:t>
            </a:r>
          </a:p>
          <a:p>
            <a:r>
              <a:rPr lang="zh-CN" altLang="en-US" sz="3200" dirty="0"/>
              <a:t>    "It wasn't </a:t>
            </a:r>
            <a:r>
              <a:rPr lang="zh-CN" altLang="en-US" sz="3200" dirty="0">
                <a:solidFill>
                  <a:srgbClr val="CC0000"/>
                </a:solidFill>
              </a:rPr>
              <a:t>hign enough</a:t>
            </a:r>
            <a:r>
              <a:rPr lang="zh-CN" altLang="en-US" sz="3200" dirty="0"/>
              <a:t>.Bears can climb tress. They can smell food from a long way away,"said Ben</a:t>
            </a:r>
            <a:r>
              <a:rPr lang="zh-CN" altLang="en-US" sz="3200" dirty="0" smtClean="0"/>
              <a:t>.</a:t>
            </a:r>
            <a:endParaRPr lang="zh-CN" altLang="en-US" sz="3200" dirty="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836738" y="261938"/>
            <a:ext cx="521811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 sz="3200" dirty="0">
                <a:solidFill>
                  <a:srgbClr val="000099"/>
                </a:solidFill>
              </a:rPr>
              <a:t>Part 2</a:t>
            </a:r>
            <a:r>
              <a:rPr lang="zh-CN" altLang="zh-CN" sz="3200" dirty="0">
                <a:solidFill>
                  <a:srgbClr val="003399"/>
                </a:solidFill>
              </a:rPr>
              <a:t>     </a:t>
            </a:r>
            <a:r>
              <a:rPr lang="zh-CN" altLang="zh-CN" sz="3200" dirty="0">
                <a:solidFill>
                  <a:srgbClr val="FF0000"/>
                </a:solidFill>
              </a:rPr>
              <a:t> (the second day)</a:t>
            </a:r>
          </a:p>
        </p:txBody>
      </p:sp>
    </p:spTree>
  </p:cSld>
  <p:clrMapOvr>
    <a:masterClrMapping/>
  </p:clrMapOvr>
  <p:transition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99560" y="427038"/>
            <a:ext cx="8909050" cy="545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/>
              <a:t>  "We must </a:t>
            </a:r>
            <a:r>
              <a:rPr lang="zh-CN" altLang="en-US" sz="3200" dirty="0">
                <a:solidFill>
                  <a:srgbClr val="CC0000"/>
                </a:solidFill>
              </a:rPr>
              <a:t>keep</a:t>
            </a:r>
            <a:r>
              <a:rPr lang="zh-CN" altLang="en-US" sz="3200" dirty="0"/>
              <a:t> the camp </a:t>
            </a:r>
            <a:r>
              <a:rPr lang="zh-CN" altLang="en-US" sz="3200" dirty="0">
                <a:solidFill>
                  <a:srgbClr val="CC0000"/>
                </a:solidFill>
              </a:rPr>
              <a:t>clean</a:t>
            </a:r>
            <a:r>
              <a:rPr lang="zh-CN" altLang="en-US" sz="3200" dirty="0"/>
              <a:t>,"I said. "Bears</a:t>
            </a:r>
          </a:p>
          <a:p>
            <a:r>
              <a:rPr lang="zh-CN" altLang="en-US" sz="3200" dirty="0"/>
              <a:t>might think our rubbish is food."</a:t>
            </a:r>
          </a:p>
          <a:p>
            <a:r>
              <a:rPr lang="zh-CN" altLang="en-US" sz="3200" dirty="0"/>
              <a:t>   "OK, let's </a:t>
            </a:r>
            <a:r>
              <a:rPr lang="zh-CN" altLang="en-US" sz="3200" dirty="0">
                <a:solidFill>
                  <a:srgbClr val="CC0000"/>
                </a:solidFill>
              </a:rPr>
              <a:t>tidy up</a:t>
            </a:r>
            <a:r>
              <a:rPr lang="zh-CN" altLang="en-US" sz="3200" dirty="0"/>
              <a:t> and </a:t>
            </a:r>
            <a:r>
              <a:rPr lang="zh-CN" altLang="en-US" sz="3200" dirty="0">
                <a:solidFill>
                  <a:srgbClr val="CC0000"/>
                </a:solidFill>
              </a:rPr>
              <a:t>move on</a:t>
            </a:r>
            <a:r>
              <a:rPr lang="zh-CN" altLang="en-US" sz="3200" dirty="0"/>
              <a:t>. And we should</a:t>
            </a:r>
          </a:p>
          <a:p>
            <a:r>
              <a:rPr lang="zh-CN" altLang="en-US" sz="3200" dirty="0"/>
              <a:t>make lots of noise too. If they know where we are, </a:t>
            </a:r>
          </a:p>
          <a:p>
            <a:r>
              <a:rPr lang="zh-CN" altLang="en-US" sz="3200" dirty="0"/>
              <a:t>they may not come any closer,"said Joe.</a:t>
            </a:r>
          </a:p>
          <a:p>
            <a:r>
              <a:rPr lang="zh-CN" altLang="en-US" sz="3200" dirty="0"/>
              <a:t>    "But if you see a bear," said Ben,"you mustn't</a:t>
            </a:r>
          </a:p>
          <a:p>
            <a:r>
              <a:rPr lang="zh-CN" altLang="en-US" sz="3200" dirty="0"/>
              <a:t>make any sudden moves or </a:t>
            </a:r>
            <a:r>
              <a:rPr lang="zh-CN" altLang="en-US" sz="3200" dirty="0">
                <a:solidFill>
                  <a:srgbClr val="CC0000"/>
                </a:solidFill>
              </a:rPr>
              <a:t>make a sound</a:t>
            </a:r>
            <a:r>
              <a:rPr lang="zh-CN" altLang="en-US" sz="3200" dirty="0"/>
              <a:t>.And</a:t>
            </a:r>
          </a:p>
          <a:p>
            <a:r>
              <a:rPr lang="zh-CN" altLang="en-US" sz="3200" dirty="0">
                <a:solidFill>
                  <a:srgbClr val="CC0000"/>
                </a:solidFill>
              </a:rPr>
              <a:t>above all</a:t>
            </a:r>
            <a:r>
              <a:rPr lang="zh-CN" altLang="en-US" sz="3200" dirty="0"/>
              <a:t>, you mustn't run.No one can run faster</a:t>
            </a:r>
          </a:p>
          <a:p>
            <a:r>
              <a:rPr lang="zh-CN" altLang="en-US" sz="3200" dirty="0"/>
              <a:t>in the forest than a bear.And remember, we don't</a:t>
            </a:r>
          </a:p>
          <a:p>
            <a:r>
              <a:rPr lang="zh-CN" altLang="en-US" sz="3200" dirty="0"/>
              <a:t>have a gun to </a:t>
            </a:r>
            <a:r>
              <a:rPr lang="zh-CN" altLang="en-US" sz="3200" dirty="0">
                <a:solidFill>
                  <a:srgbClr val="CC0000"/>
                </a:solidFill>
              </a:rPr>
              <a:t>keep us save</a:t>
            </a:r>
            <a:r>
              <a:rPr lang="zh-CN" altLang="en-US" sz="3200" dirty="0"/>
              <a:t>."</a:t>
            </a:r>
          </a:p>
          <a:p>
            <a:r>
              <a:rPr lang="zh-CN" altLang="en-US" sz="3200" dirty="0"/>
              <a:t>   That night, we </a:t>
            </a:r>
            <a:r>
              <a:rPr lang="zh-CN" altLang="en-US" sz="3200" dirty="0">
                <a:solidFill>
                  <a:srgbClr val="CC0000"/>
                </a:solidFill>
              </a:rPr>
              <a:t>went to sleep</a:t>
            </a:r>
            <a:r>
              <a:rPr lang="zh-CN" altLang="en-US" sz="3200" dirty="0"/>
              <a:t> … or we tried to.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8610484" cy="600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9" tIns="45725" rIns="91449" bIns="45725">
            <a:spAutoFit/>
          </a:bodyPr>
          <a:lstStyle/>
          <a:p>
            <a:r>
              <a:rPr lang="zh-CN" altLang="en-US" sz="2800" dirty="0"/>
              <a:t>   </a:t>
            </a:r>
            <a:r>
              <a:rPr lang="zh-CN" altLang="en-US" sz="3200" dirty="0">
                <a:solidFill>
                  <a:srgbClr val="CC0000"/>
                </a:solidFill>
              </a:rPr>
              <a:t>The next day</a:t>
            </a:r>
            <a:r>
              <a:rPr lang="zh-CN" altLang="en-US" sz="3200" dirty="0"/>
              <a:t> we stopped at eleven o’clock for a break. While the others were resting, I </a:t>
            </a:r>
            <a:r>
              <a:rPr lang="zh-CN" altLang="en-US" sz="3200" dirty="0">
                <a:solidFill>
                  <a:srgbClr val="CC0000"/>
                </a:solidFill>
              </a:rPr>
              <a:t>went for a walk</a:t>
            </a:r>
            <a:r>
              <a:rPr lang="zh-CN" altLang="en-US" sz="3200" dirty="0"/>
              <a:t> in the forest.</a:t>
            </a:r>
          </a:p>
          <a:p>
            <a:r>
              <a:rPr lang="zh-CN" altLang="en-US" sz="3200" dirty="0"/>
              <a:t>    Suddenly, I </a:t>
            </a:r>
            <a:r>
              <a:rPr lang="zh-CN" altLang="en-US" sz="3200" dirty="0">
                <a:solidFill>
                  <a:srgbClr val="CC0000"/>
                </a:solidFill>
              </a:rPr>
              <a:t>saw </a:t>
            </a:r>
            <a:r>
              <a:rPr lang="zh-CN" altLang="en-US" sz="3200" dirty="0"/>
              <a:t>a baby bear </a:t>
            </a:r>
            <a:r>
              <a:rPr lang="zh-CN" altLang="en-US" sz="3200" dirty="0">
                <a:solidFill>
                  <a:srgbClr val="CC0000"/>
                </a:solidFill>
              </a:rPr>
              <a:t>playing with</a:t>
            </a:r>
            <a:r>
              <a:rPr lang="zh-CN" altLang="en-US" sz="3200" dirty="0"/>
              <a:t> some sticks and stones. He </a:t>
            </a:r>
            <a:r>
              <a:rPr lang="zh-CN" altLang="en-US" sz="3200" dirty="0">
                <a:solidFill>
                  <a:srgbClr val="CC0000"/>
                </a:solidFill>
              </a:rPr>
              <a:t>looked so soft</a:t>
            </a:r>
            <a:r>
              <a:rPr lang="zh-CN" altLang="en-US" sz="3200" dirty="0"/>
              <a:t> and </a:t>
            </a:r>
          </a:p>
          <a:p>
            <a:r>
              <a:rPr lang="zh-CN" altLang="en-US" sz="3200" dirty="0">
                <a:solidFill>
                  <a:srgbClr val="CC0000"/>
                </a:solidFill>
              </a:rPr>
              <a:t>friendly</a:t>
            </a:r>
            <a:r>
              <a:rPr lang="zh-CN" altLang="en-US" sz="3200" dirty="0"/>
              <a:t>, and I remember thinking,"If I </a:t>
            </a:r>
            <a:r>
              <a:rPr lang="zh-CN" altLang="en-US" sz="3200" dirty="0">
                <a:solidFill>
                  <a:srgbClr val="CC0000"/>
                </a:solidFill>
              </a:rPr>
              <a:t>reach</a:t>
            </a:r>
          </a:p>
          <a:p>
            <a:r>
              <a:rPr lang="zh-CN" altLang="en-US" sz="3200" dirty="0">
                <a:solidFill>
                  <a:srgbClr val="CC0000"/>
                </a:solidFill>
              </a:rPr>
              <a:t>out</a:t>
            </a:r>
            <a:r>
              <a:rPr lang="zh-CN" altLang="en-US" sz="3200" dirty="0"/>
              <a:t>, I can just touch him."</a:t>
            </a:r>
          </a:p>
          <a:p>
            <a:r>
              <a:rPr lang="zh-CN" altLang="en-US" sz="3200" dirty="0"/>
              <a:t>    There was a loud noise behind me.</a:t>
            </a:r>
          </a:p>
          <a:p>
            <a:r>
              <a:rPr lang="zh-CN" altLang="en-US" sz="3200" dirty="0"/>
              <a:t>     I stood very still. I didn't even turn my head. There was another loud noise. The baby</a:t>
            </a:r>
          </a:p>
          <a:p>
            <a:r>
              <a:rPr lang="zh-CN" altLang="en-US" sz="3200" dirty="0"/>
              <a:t>bear </a:t>
            </a:r>
            <a:r>
              <a:rPr lang="zh-CN" altLang="en-US" sz="3200" dirty="0">
                <a:solidFill>
                  <a:srgbClr val="CC0000"/>
                </a:solidFill>
              </a:rPr>
              <a:t>looked up</a:t>
            </a:r>
            <a:r>
              <a:rPr lang="zh-CN" altLang="en-US" sz="3200" dirty="0"/>
              <a:t>, and </a:t>
            </a:r>
            <a:r>
              <a:rPr lang="zh-CN" altLang="en-US" sz="3200" dirty="0">
                <a:solidFill>
                  <a:srgbClr val="CC0000"/>
                </a:solidFill>
              </a:rPr>
              <a:t>ran towards</a:t>
            </a:r>
            <a:r>
              <a:rPr lang="zh-CN" altLang="en-US" sz="3200" dirty="0"/>
              <a:t> me. I </a:t>
            </a:r>
            <a:r>
              <a:rPr lang="zh-CN" altLang="en-US" sz="3200" dirty="0">
                <a:solidFill>
                  <a:srgbClr val="CC0000"/>
                </a:solidFill>
              </a:rPr>
              <a:t>turned</a:t>
            </a:r>
          </a:p>
          <a:p>
            <a:r>
              <a:rPr lang="zh-CN" altLang="en-US" sz="3200" dirty="0">
                <a:solidFill>
                  <a:srgbClr val="CC0000"/>
                </a:solidFill>
              </a:rPr>
              <a:t>pale</a:t>
            </a:r>
            <a:r>
              <a:rPr lang="zh-CN" altLang="en-US" sz="3200" dirty="0"/>
              <a:t> and he </a:t>
            </a:r>
            <a:r>
              <a:rPr lang="zh-CN" altLang="en-US" sz="3200" dirty="0">
                <a:solidFill>
                  <a:srgbClr val="CC0000"/>
                </a:solidFill>
              </a:rPr>
              <a:t>ran past</a:t>
            </a:r>
            <a:r>
              <a:rPr lang="zh-CN" altLang="en-US" sz="3200" dirty="0"/>
              <a:t> me into the woods</a:t>
            </a:r>
            <a:r>
              <a:rPr lang="zh-CN" altLang="en-US" sz="3200" dirty="0" smtClean="0"/>
              <a:t>.</a:t>
            </a:r>
            <a:endParaRPr lang="zh-CN" altLang="en-US" sz="3200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905000" y="152400"/>
            <a:ext cx="46085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 sz="3200">
                <a:solidFill>
                  <a:srgbClr val="000099"/>
                </a:solidFill>
              </a:rPr>
              <a:t>Part 3</a:t>
            </a:r>
            <a:r>
              <a:rPr lang="zh-CN" altLang="zh-CN" sz="3200">
                <a:solidFill>
                  <a:schemeClr val="accent2"/>
                </a:solidFill>
              </a:rPr>
              <a:t>       </a:t>
            </a:r>
            <a:r>
              <a:rPr lang="zh-CN" altLang="zh-CN" sz="3200">
                <a:solidFill>
                  <a:srgbClr val="FF0000"/>
                </a:solidFill>
              </a:rPr>
              <a:t>(the third day) </a:t>
            </a:r>
          </a:p>
        </p:txBody>
      </p:sp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600200" y="3276600"/>
            <a:ext cx="49672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 sz="3200">
                <a:solidFill>
                  <a:srgbClr val="000099"/>
                </a:solidFill>
              </a:rPr>
              <a:t>Part 4</a:t>
            </a:r>
            <a:r>
              <a:rPr lang="zh-CN" altLang="zh-CN" sz="3200">
                <a:solidFill>
                  <a:schemeClr val="accent2"/>
                </a:solidFill>
              </a:rPr>
              <a:t> </a:t>
            </a:r>
            <a:r>
              <a:rPr lang="zh-CN" altLang="zh-CN" sz="3200">
                <a:solidFill>
                  <a:srgbClr val="CC0000"/>
                </a:solidFill>
              </a:rPr>
              <a:t>(</a:t>
            </a:r>
            <a:r>
              <a:rPr lang="zh-CN" altLang="zh-CN" sz="3200">
                <a:solidFill>
                  <a:srgbClr val="FF0000"/>
                </a:solidFill>
              </a:rPr>
              <a:t>the next ten days)</a:t>
            </a:r>
            <a:endParaRPr lang="zh-CN" altLang="zh-CN" sz="3200">
              <a:solidFill>
                <a:schemeClr val="accent2"/>
              </a:solidFill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52400" y="4191000"/>
            <a:ext cx="7270750" cy="116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zh-CN" sz="2800">
                <a:solidFill>
                  <a:srgbClr val="FF3300"/>
                </a:solidFill>
              </a:rPr>
              <a:t> </a:t>
            </a:r>
            <a:r>
              <a:rPr lang="zh-CN" altLang="zh-CN" sz="3200">
                <a:solidFill>
                  <a:srgbClr val="FF3300"/>
                </a:solidFill>
              </a:rPr>
              <a:t>   </a:t>
            </a:r>
            <a:r>
              <a:rPr lang="zh-CN" altLang="zh-CN" sz="3200"/>
              <a:t>For the next  10 days every time there was a sudden noise  my blood </a:t>
            </a:r>
            <a:r>
              <a:rPr lang="zh-CN" altLang="zh-CN" sz="3200">
                <a:solidFill>
                  <a:srgbClr val="CC0000"/>
                </a:solidFill>
              </a:rPr>
              <a:t>went cold</a:t>
            </a:r>
            <a:r>
              <a:rPr lang="zh-CN" altLang="zh-CN" sz="3200"/>
              <a:t>.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91476" y="381080"/>
            <a:ext cx="901676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dirty="0"/>
              <a:t>   I was still or a few minutes. Then slowly I turned</a:t>
            </a:r>
          </a:p>
          <a:p>
            <a:r>
              <a:rPr lang="zh-CN" altLang="en-US" sz="3200" dirty="0"/>
              <a:t>round, and I saw the baby bear and his huge</a:t>
            </a:r>
          </a:p>
          <a:p>
            <a:r>
              <a:rPr lang="zh-CN" altLang="en-US" sz="3200" dirty="0"/>
              <a:t>mother </a:t>
            </a:r>
            <a:r>
              <a:rPr lang="zh-CN" altLang="en-US" sz="3200" dirty="0">
                <a:solidFill>
                  <a:srgbClr val="CC0000"/>
                </a:solidFill>
              </a:rPr>
              <a:t>walking away</a:t>
            </a:r>
            <a:r>
              <a:rPr lang="zh-CN" altLang="en-US" sz="3200" dirty="0"/>
              <a:t>.</a:t>
            </a:r>
          </a:p>
          <a:p>
            <a:r>
              <a:rPr lang="zh-CN" altLang="en-US" sz="3200" dirty="0"/>
              <a:t>   I </a:t>
            </a:r>
            <a:r>
              <a:rPr lang="zh-CN" altLang="en-US" sz="3200" dirty="0">
                <a:solidFill>
                  <a:srgbClr val="CC0000"/>
                </a:solidFill>
              </a:rPr>
              <a:t>ran back to</a:t>
            </a:r>
            <a:r>
              <a:rPr lang="zh-CN" altLang="en-US" sz="3200" dirty="0"/>
              <a:t> my friends. I have never run so </a:t>
            </a:r>
          </a:p>
          <a:p>
            <a:r>
              <a:rPr lang="zh-CN" altLang="en-US" sz="3200" dirty="0"/>
              <a:t>fast back to my friends</a:t>
            </a:r>
            <a:r>
              <a:rPr lang="zh-CN" altLang="en-US" sz="3200" dirty="0" smtClean="0"/>
              <a:t>.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4213" y="620713"/>
            <a:ext cx="74882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 dirty="0">
                <a:solidFill>
                  <a:srgbClr val="000099"/>
                </a:solidFill>
              </a:rPr>
              <a:t>2 Read the passage and answer the questions.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828675" y="1701800"/>
            <a:ext cx="7315200" cy="417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/>
              <a:t>3. Where do you think is the best places   </a:t>
            </a:r>
          </a:p>
          <a:p>
            <a:pPr>
              <a:lnSpc>
                <a:spcPct val="120000"/>
              </a:lnSpc>
            </a:pPr>
            <a:r>
              <a:rPr lang="zh-CN" altLang="zh-CN" sz="3200" dirty="0"/>
              <a:t>     to keep food safe from bears?</a:t>
            </a:r>
          </a:p>
          <a:p>
            <a:pPr>
              <a:lnSpc>
                <a:spcPct val="120000"/>
              </a:lnSpc>
            </a:pPr>
            <a:endParaRPr lang="zh-CN" altLang="zh-CN" sz="3200" dirty="0"/>
          </a:p>
          <a:p>
            <a:pPr>
              <a:lnSpc>
                <a:spcPct val="120000"/>
              </a:lnSpc>
            </a:pPr>
            <a:r>
              <a:rPr lang="zh-CN" altLang="zh-CN" sz="3200" dirty="0"/>
              <a:t>4. What was the noise behind the writer?</a:t>
            </a:r>
          </a:p>
          <a:p>
            <a:pPr>
              <a:lnSpc>
                <a:spcPct val="120000"/>
              </a:lnSpc>
            </a:pPr>
            <a:endParaRPr lang="zh-CN" altLang="zh-CN" sz="3200" dirty="0"/>
          </a:p>
          <a:p>
            <a:pPr>
              <a:lnSpc>
                <a:spcPct val="120000"/>
              </a:lnSpc>
            </a:pPr>
            <a:r>
              <a:rPr lang="zh-CN" altLang="zh-CN" sz="3200" dirty="0"/>
              <a:t>5. Do you think their stay in the park  </a:t>
            </a:r>
          </a:p>
          <a:p>
            <a:pPr>
              <a:lnSpc>
                <a:spcPct val="120000"/>
              </a:lnSpc>
            </a:pPr>
            <a:r>
              <a:rPr lang="zh-CN" altLang="zh-CN" sz="3200" dirty="0"/>
              <a:t>    was a success?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331913" y="2998788"/>
            <a:ext cx="6759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9" tIns="45725" rIns="91449" bIns="45725">
            <a:spAutoFit/>
          </a:bodyPr>
          <a:lstStyle/>
          <a:p>
            <a:r>
              <a:rPr lang="zh-CN" altLang="zh-CN" sz="3200" dirty="0">
                <a:solidFill>
                  <a:srgbClr val="FF0000"/>
                </a:solidFill>
              </a:rPr>
              <a:t>High off the ground./ High in the tree 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331913" y="4149725"/>
            <a:ext cx="39989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9" tIns="45725" rIns="91449" bIns="45725">
            <a:spAutoFit/>
          </a:bodyPr>
          <a:lstStyle/>
          <a:p>
            <a:r>
              <a:rPr lang="zh-CN" altLang="zh-CN" sz="3200" dirty="0">
                <a:solidFill>
                  <a:srgbClr val="FF0000"/>
                </a:solidFill>
              </a:rPr>
              <a:t>It was a mother bear. 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1331913" y="6021388"/>
            <a:ext cx="48895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9" tIns="45725" rIns="91449" bIns="45725">
            <a:spAutoFit/>
          </a:bodyPr>
          <a:lstStyle/>
          <a:p>
            <a:r>
              <a:rPr lang="zh-CN" altLang="zh-CN" sz="3200" i="1" dirty="0">
                <a:solidFill>
                  <a:srgbClr val="FF0000"/>
                </a:solidFill>
              </a:rPr>
              <a:t>I think so. / I don’t think so.</a:t>
            </a:r>
          </a:p>
        </p:txBody>
      </p:sp>
      <p:pic>
        <p:nvPicPr>
          <p:cNvPr id="20487" name="new_jh6_m4u2a2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20713"/>
            <a:ext cx="728662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82468" fill="hold"/>
                                        <p:tgtEl>
                                          <p:spTgt spid="20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7"/>
                  </p:tgtEl>
                </p:cond>
              </p:nextCondLst>
            </p:seq>
            <p:audio>
              <p:cMediaNode>
                <p:cTn id="28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7"/>
                </p:tgtEl>
              </p:cMediaNode>
            </p:audio>
          </p:childTnLst>
        </p:cTn>
      </p:par>
    </p:tnLst>
    <p:bldLst>
      <p:bldP spid="20483" grpId="0" autoUpdateAnimBg="0"/>
      <p:bldP spid="20484" grpId="0" autoUpdateAnimBg="0"/>
      <p:bldP spid="20485" grpId="0" autoUpdateAnimBg="0"/>
      <p:bldP spid="2048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200900" y="6400800"/>
            <a:ext cx="19431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>
                <a:latin typeface="Arial" pitchFamily="34" charset="0"/>
              </a:rPr>
              <a:t>Activity 3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04800" y="188913"/>
            <a:ext cx="8839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3. Complete the table.</a:t>
            </a: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/>
        </p:nvGraphicFramePr>
        <p:xfrm>
          <a:off x="180975" y="909638"/>
          <a:ext cx="8710613" cy="5486718"/>
        </p:xfrm>
        <a:graphic>
          <a:graphicData uri="http://schemas.openxmlformats.org/drawingml/2006/table">
            <a:tbl>
              <a:tblPr/>
              <a:tblGrid>
                <a:gridCol w="4965700"/>
                <a:gridCol w="3744913"/>
              </a:tblGrid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What happened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D8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What they should or should not 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D8A0"/>
                    </a:solidFill>
                  </a:tcPr>
                </a:tc>
              </a:tr>
              <a:tr h="179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In the middle of the first night, the writer heard a __________outside. And the bag of food __________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They should_____________________________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During the second night, the bears came again and ________ from the tree.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They should ______________ and ___________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On the fourth day, the writer saw _____________. Then ________________ came.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He should not _________________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0" y="2638425"/>
            <a:ext cx="2735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strong noise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2124075" y="3070225"/>
            <a:ext cx="27336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was open</a:t>
            </a:r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6154738" y="2349500"/>
            <a:ext cx="273526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hang the food in a tree</a:t>
            </a:r>
          </a:p>
        </p:txBody>
      </p:sp>
      <p:sp>
        <p:nvSpPr>
          <p:cNvPr id="21528" name="Text Box 24"/>
          <p:cNvSpPr txBox="1">
            <a:spLocks noChangeArrowheads="1"/>
          </p:cNvSpPr>
          <p:nvPr/>
        </p:nvSpPr>
        <p:spPr bwMode="auto">
          <a:xfrm>
            <a:off x="323850" y="4508500"/>
            <a:ext cx="14398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took</a:t>
            </a:r>
          </a:p>
        </p:txBody>
      </p:sp>
      <p:sp>
        <p:nvSpPr>
          <p:cNvPr id="21529" name="Text Box 25"/>
          <p:cNvSpPr txBox="1">
            <a:spLocks noChangeArrowheads="1"/>
          </p:cNvSpPr>
          <p:nvPr/>
        </p:nvSpPr>
        <p:spPr bwMode="auto">
          <a:xfrm>
            <a:off x="4643438" y="4003675"/>
            <a:ext cx="38877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keep the camp clean</a:t>
            </a:r>
          </a:p>
        </p:txBody>
      </p:sp>
      <p:sp>
        <p:nvSpPr>
          <p:cNvPr id="21530" name="Text Box 26"/>
          <p:cNvSpPr txBox="1">
            <a:spLocks noChangeArrowheads="1"/>
          </p:cNvSpPr>
          <p:nvPr/>
        </p:nvSpPr>
        <p:spPr bwMode="auto">
          <a:xfrm>
            <a:off x="4932363" y="4437063"/>
            <a:ext cx="35274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make lots of noise</a:t>
            </a:r>
          </a:p>
        </p:txBody>
      </p:sp>
      <p:sp>
        <p:nvSpPr>
          <p:cNvPr id="21531" name="Text Box 27"/>
          <p:cNvSpPr txBox="1">
            <a:spLocks noChangeArrowheads="1"/>
          </p:cNvSpPr>
          <p:nvPr/>
        </p:nvSpPr>
        <p:spPr bwMode="auto">
          <a:xfrm>
            <a:off x="973138" y="5300663"/>
            <a:ext cx="27352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a baby bear</a:t>
            </a:r>
          </a:p>
        </p:txBody>
      </p:sp>
      <p:sp>
        <p:nvSpPr>
          <p:cNvPr id="21532" name="Text Box 28"/>
          <p:cNvSpPr txBox="1">
            <a:spLocks noChangeArrowheads="1"/>
          </p:cNvSpPr>
          <p:nvPr/>
        </p:nvSpPr>
        <p:spPr bwMode="auto">
          <a:xfrm>
            <a:off x="323850" y="5803900"/>
            <a:ext cx="2735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a mother bear</a:t>
            </a:r>
          </a:p>
        </p:txBody>
      </p:sp>
      <p:sp>
        <p:nvSpPr>
          <p:cNvPr id="21533" name="Text Box 29"/>
          <p:cNvSpPr txBox="1">
            <a:spLocks noChangeArrowheads="1"/>
          </p:cNvSpPr>
          <p:nvPr/>
        </p:nvSpPr>
        <p:spPr bwMode="auto">
          <a:xfrm>
            <a:off x="5651500" y="5372100"/>
            <a:ext cx="27352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solidFill>
                  <a:srgbClr val="FF0000"/>
                </a:solidFill>
                <a:latin typeface="Arial" pitchFamily="34" charset="0"/>
              </a:rPr>
              <a:t>touch the bear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 autoUpdateAnimBg="0"/>
      <p:bldP spid="21526" grpId="0" autoUpdateAnimBg="0"/>
      <p:bldP spid="21527" grpId="0" autoUpdateAnimBg="0"/>
      <p:bldP spid="21528" grpId="0" autoUpdateAnimBg="0"/>
      <p:bldP spid="21529" grpId="0" autoUpdateAnimBg="0"/>
      <p:bldP spid="21530" grpId="0" autoUpdateAnimBg="0"/>
      <p:bldP spid="21531" grpId="0" autoUpdateAnimBg="0"/>
      <p:bldP spid="21532" grpId="0" autoUpdateAnimBg="0"/>
      <p:bldP spid="21533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828675" y="981075"/>
            <a:ext cx="7343775" cy="504825"/>
          </a:xfrm>
          <a:prstGeom prst="rect">
            <a:avLst/>
          </a:prstGeom>
          <a:solidFill>
            <a:srgbClr val="FFFF99"/>
          </a:solidFill>
          <a:ln w="9525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algn="ctr"/>
            <a:r>
              <a:rPr lang="zh-CN" altLang="zh-CN" sz="2800"/>
              <a:t>blood     gun       sticks      sudden  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0" y="1600200"/>
            <a:ext cx="9323388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800"/>
              <a:t>  On the third day of our camping trip, Ben told us that if we saw a bear, we should not make any  (1) _________ moves. We did not have a (2)_______ to keep ourselves safe. The next day, I saw a baby bear playing with some (3)__________and stones. His mother arrived soon, and I was so afraid that my (4)__________ went cold. I did not move until the bears walked away. Then I ran back to my friends as fast as I could.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659563" y="2133600"/>
            <a:ext cx="1693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>
                <a:solidFill>
                  <a:srgbClr val="FF0000"/>
                </a:solidFill>
              </a:rPr>
              <a:t>sudden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39750" y="3862388"/>
            <a:ext cx="149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>
                <a:solidFill>
                  <a:srgbClr val="FF0000"/>
                </a:solidFill>
              </a:rPr>
              <a:t>sticks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427538" y="2781300"/>
            <a:ext cx="149860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>
                <a:solidFill>
                  <a:srgbClr val="FF0000"/>
                </a:solidFill>
              </a:rPr>
              <a:t>gun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852863" y="4292600"/>
            <a:ext cx="1495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>
                <a:solidFill>
                  <a:srgbClr val="FF0000"/>
                </a:solidFill>
              </a:rPr>
              <a:t>blood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7200900" y="6165850"/>
            <a:ext cx="19431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400">
                <a:latin typeface="Arial" pitchFamily="34" charset="0"/>
              </a:rPr>
              <a:t>Activity 4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04800" y="304800"/>
            <a:ext cx="883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4. Complete the passage with the words in the box.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 autoUpdateAnimBg="0"/>
      <p:bldP spid="22533" grpId="0" bldLvl="0" autoUpdateAnimBg="0"/>
      <p:bldP spid="22534" grpId="0" bldLvl="0" autoUpdateAnimBg="0"/>
      <p:bldP spid="22535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912" y="2258258"/>
            <a:ext cx="7848600" cy="147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800" dirty="0">
                <a:latin typeface="Times New Roman" pitchFamily="18" charset="0"/>
              </a:rPr>
              <a:t>   序数词前面要用冠词the，但若其前已经  </a:t>
            </a:r>
          </a:p>
          <a:p>
            <a:pPr>
              <a:lnSpc>
                <a:spcPct val="110000"/>
              </a:lnSpc>
            </a:pPr>
            <a:r>
              <a:rPr lang="zh-CN" altLang="en-US" sz="2800" dirty="0">
                <a:latin typeface="Times New Roman" pitchFamily="18" charset="0"/>
              </a:rPr>
              <a:t>    有形容词性物主代词，则可以省略。</a:t>
            </a:r>
          </a:p>
          <a:p>
            <a:pPr>
              <a:lnSpc>
                <a:spcPct val="110000"/>
              </a:lnSpc>
            </a:pPr>
            <a:r>
              <a:rPr lang="zh-CN" altLang="en-US" sz="2800" dirty="0">
                <a:latin typeface="Times New Roman" pitchFamily="18" charset="0"/>
              </a:rPr>
              <a:t>    如：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</a:rPr>
              <a:t>our first</a:t>
            </a:r>
            <a:r>
              <a:rPr lang="zh-CN" altLang="en-US" sz="2800" dirty="0">
                <a:latin typeface="Times New Roman" pitchFamily="18" charset="0"/>
              </a:rPr>
              <a:t> evening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04912" y="3733800"/>
            <a:ext cx="8747125" cy="2897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zh-CN" sz="2800" dirty="0">
                <a:latin typeface="Times New Roman" pitchFamily="18" charset="0"/>
              </a:rPr>
              <a:t> 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</a:rPr>
              <a:t>The three of us</a:t>
            </a:r>
            <a:r>
              <a:rPr lang="zh-CN" altLang="zh-CN" sz="2800" dirty="0">
                <a:latin typeface="Times New Roman" pitchFamily="18" charset="0"/>
              </a:rPr>
              <a:t> were tired </a:t>
            </a:r>
            <a:r>
              <a:rPr lang="zh-CN" altLang="zh-CN" sz="2800" u="sng" dirty="0">
                <a:solidFill>
                  <a:srgbClr val="FF0000"/>
                </a:solidFill>
                <a:latin typeface="Times New Roman" pitchFamily="18" charset="0"/>
              </a:rPr>
              <a:t>after</a:t>
            </a:r>
            <a:r>
              <a:rPr lang="zh-CN" altLang="zh-CN" sz="2800" dirty="0">
                <a:latin typeface="Times New Roman" pitchFamily="18" charset="0"/>
              </a:rPr>
              <a:t> walk</a:t>
            </a:r>
            <a:r>
              <a:rPr lang="zh-CN" altLang="zh-CN" sz="2800" dirty="0">
                <a:solidFill>
                  <a:srgbClr val="0000FF"/>
                </a:solidFill>
                <a:latin typeface="Times New Roman" pitchFamily="18" charset="0"/>
              </a:rPr>
              <a:t>ing</a:t>
            </a:r>
            <a:r>
              <a:rPr lang="zh-CN" altLang="zh-CN" sz="2800" dirty="0">
                <a:latin typeface="Times New Roman" pitchFamily="18" charset="0"/>
              </a:rPr>
              <a:t>   </a:t>
            </a:r>
          </a:p>
          <a:p>
            <a:pPr>
              <a:lnSpc>
                <a:spcPct val="110000"/>
              </a:lnSpc>
            </a:pPr>
            <a:r>
              <a:rPr lang="zh-CN" altLang="zh-CN" sz="2800" dirty="0">
                <a:latin typeface="Times New Roman" pitchFamily="18" charset="0"/>
              </a:rPr>
              <a:t>    for about eight hours. after 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</a:rPr>
              <a:t>we walked</a:t>
            </a:r>
          </a:p>
          <a:p>
            <a:pPr>
              <a:lnSpc>
                <a:spcPct val="11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2800" dirty="0">
                <a:latin typeface="Times New Roman" pitchFamily="18" charset="0"/>
              </a:rPr>
              <a:t> 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</a:rPr>
              <a:t>after </a:t>
            </a:r>
            <a:r>
              <a:rPr lang="zh-CN" sz="2800" dirty="0">
                <a:latin typeface="Times New Roman" pitchFamily="18" charset="0"/>
              </a:rPr>
              <a:t>是介词，后跟动词的</a:t>
            </a:r>
            <a:r>
              <a:rPr lang="zh-CN" altLang="zh-CN" sz="2800" dirty="0">
                <a:latin typeface="Times New Roman" pitchFamily="18" charset="0"/>
              </a:rPr>
              <a:t>ing </a:t>
            </a:r>
            <a:r>
              <a:rPr lang="zh-CN" sz="2800" dirty="0">
                <a:latin typeface="Times New Roman" pitchFamily="18" charset="0"/>
              </a:rPr>
              <a:t>形式。</a:t>
            </a:r>
          </a:p>
          <a:p>
            <a:pPr>
              <a:lnSpc>
                <a:spcPct val="11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sz="2800" dirty="0">
                <a:latin typeface="Times New Roman" pitchFamily="18" charset="0"/>
              </a:rPr>
              <a:t> 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</a:rPr>
              <a:t>the</a:t>
            </a:r>
            <a:r>
              <a:rPr lang="zh-CN" altLang="zh-CN" sz="2800" dirty="0">
                <a:latin typeface="Times New Roman" pitchFamily="18" charset="0"/>
              </a:rPr>
              <a:t> three of us</a:t>
            </a:r>
            <a:r>
              <a:rPr lang="zh-CN" sz="2800" dirty="0">
                <a:latin typeface="Times New Roman" pitchFamily="18" charset="0"/>
              </a:rPr>
              <a:t>，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</a:rPr>
              <a:t>the </a:t>
            </a:r>
            <a:r>
              <a:rPr lang="zh-CN" sz="2800" dirty="0">
                <a:latin typeface="Times New Roman" pitchFamily="18" charset="0"/>
              </a:rPr>
              <a:t>用在数词前表示特指。意</a:t>
            </a:r>
            <a:r>
              <a:rPr lang="zh-CN" sz="2800" dirty="0">
                <a:latin typeface="宋体" pitchFamily="2" charset="-122"/>
              </a:rPr>
              <a:t>为“</a:t>
            </a:r>
            <a:r>
              <a:rPr lang="zh-CN" sz="2800" dirty="0">
                <a:solidFill>
                  <a:srgbClr val="0000FF"/>
                </a:solidFill>
                <a:latin typeface="宋体" pitchFamily="2" charset="-122"/>
              </a:rPr>
              <a:t>我们三个人</a:t>
            </a:r>
            <a:r>
              <a:rPr lang="zh-CN" sz="2800" dirty="0">
                <a:latin typeface="宋体" pitchFamily="2" charset="-122"/>
              </a:rPr>
              <a:t>”</a:t>
            </a:r>
            <a:r>
              <a:rPr lang="zh-CN" altLang="zh-CN" sz="2800" dirty="0">
                <a:solidFill>
                  <a:srgbClr val="0000FF"/>
                </a:solidFill>
                <a:latin typeface="宋体" pitchFamily="2" charset="-122"/>
              </a:rPr>
              <a:t>(</a:t>
            </a:r>
            <a:r>
              <a:rPr lang="zh-CN" sz="2800" dirty="0">
                <a:solidFill>
                  <a:srgbClr val="0000FF"/>
                </a:solidFill>
                <a:latin typeface="宋体" pitchFamily="2" charset="-122"/>
              </a:rPr>
              <a:t>一共就三个人</a:t>
            </a:r>
            <a:r>
              <a:rPr lang="zh-CN" altLang="zh-CN" sz="2800" dirty="0">
                <a:solidFill>
                  <a:srgbClr val="0000FF"/>
                </a:solidFill>
                <a:latin typeface="宋体" pitchFamily="2" charset="-122"/>
              </a:rPr>
              <a:t>)</a:t>
            </a:r>
            <a:r>
              <a:rPr lang="zh-CN" sz="2800" dirty="0">
                <a:latin typeface="宋体" pitchFamily="2" charset="-122"/>
              </a:rPr>
              <a:t>。</a:t>
            </a:r>
            <a:endParaRPr lang="zh-CN" sz="2800" dirty="0">
              <a:solidFill>
                <a:srgbClr val="FF3300"/>
              </a:solidFill>
              <a:latin typeface="Times New Roman" pitchFamily="18" charset="0"/>
            </a:endParaRPr>
          </a:p>
          <a:p>
            <a:pPr>
              <a:lnSpc>
                <a:spcPct val="110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sz="2800" dirty="0">
                <a:latin typeface="Times New Roman" pitchFamily="18" charset="0"/>
              </a:rPr>
              <a:t> </a:t>
            </a:r>
            <a:r>
              <a:rPr lang="zh-CN" altLang="zh-CN" sz="2800" dirty="0">
                <a:latin typeface="Times New Roman" pitchFamily="18" charset="0"/>
              </a:rPr>
              <a:t>three of us </a:t>
            </a:r>
            <a:r>
              <a:rPr lang="zh-CN" altLang="zh-CN" sz="2800" dirty="0">
                <a:solidFill>
                  <a:srgbClr val="0000FF"/>
                </a:solidFill>
                <a:latin typeface="宋体"/>
              </a:rPr>
              <a:t>“</a:t>
            </a:r>
            <a:r>
              <a:rPr lang="zh-CN" sz="2800" dirty="0">
                <a:solidFill>
                  <a:srgbClr val="0000FF"/>
                </a:solidFill>
                <a:latin typeface="Times New Roman" pitchFamily="18" charset="0"/>
              </a:rPr>
              <a:t>我们中的三个” </a:t>
            </a:r>
            <a:r>
              <a:rPr lang="zh-CN" altLang="zh-CN" sz="2800" dirty="0">
                <a:solidFill>
                  <a:srgbClr val="0000FF"/>
                </a:solidFill>
                <a:latin typeface="Times New Roman" pitchFamily="18" charset="0"/>
              </a:rPr>
              <a:t>(</a:t>
            </a:r>
            <a:r>
              <a:rPr lang="zh-CN" sz="2800" dirty="0">
                <a:solidFill>
                  <a:srgbClr val="0000FF"/>
                </a:solidFill>
                <a:latin typeface="Times New Roman" pitchFamily="18" charset="0"/>
              </a:rPr>
              <a:t>我们不止三个人</a:t>
            </a:r>
            <a:r>
              <a:rPr lang="zh-CN" altLang="zh-CN" sz="2800" dirty="0">
                <a:solidFill>
                  <a:srgbClr val="0000FF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23556" name="WordArt 4"/>
          <p:cNvSpPr>
            <a:spLocks noChangeArrowheads="1" noChangeShapeType="1"/>
          </p:cNvSpPr>
          <p:nvPr/>
        </p:nvSpPr>
        <p:spPr bwMode="auto">
          <a:xfrm>
            <a:off x="2590800" y="152400"/>
            <a:ext cx="3862388" cy="8620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dirty="0">
                <a:solidFill>
                  <a:srgbClr val="800080"/>
                </a:solidFill>
                <a:effectLst>
                  <a:outerShdw dist="53882" dir="2700000" algn="ctr" rotWithShape="0">
                    <a:srgbClr val="C0C0C0">
                      <a:alpha val="78999"/>
                    </a:srgbClr>
                  </a:outerShdw>
                </a:effectLst>
                <a:latin typeface="Comic Sans MS"/>
              </a:rPr>
              <a:t>Language points</a:t>
            </a:r>
            <a:endParaRPr lang="zh-CN" altLang="en-US" kern="10" dirty="0">
              <a:solidFill>
                <a:srgbClr val="800080"/>
              </a:solidFill>
              <a:effectLst>
                <a:outerShdw dist="53882" dir="2700000" algn="ctr" rotWithShape="0">
                  <a:srgbClr val="C0C0C0">
                    <a:alpha val="78999"/>
                  </a:srgbClr>
                </a:outerShdw>
              </a:effectLst>
              <a:latin typeface="Comic Sans MS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04800" y="1069220"/>
            <a:ext cx="883920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zh-CN" dirty="0"/>
              <a:t>1. </a:t>
            </a:r>
            <a:r>
              <a:rPr lang="zh-CN" altLang="zh-CN" dirty="0">
                <a:solidFill>
                  <a:srgbClr val="6600FF"/>
                </a:solidFill>
              </a:rPr>
              <a:t>… </a:t>
            </a:r>
            <a:r>
              <a:rPr lang="zh-CN" altLang="zh-CN" dirty="0">
                <a:solidFill>
                  <a:srgbClr val="FF3300"/>
                </a:solidFill>
              </a:rPr>
              <a:t>the three of us</a:t>
            </a:r>
            <a:r>
              <a:rPr lang="zh-CN" altLang="zh-CN" dirty="0">
                <a:solidFill>
                  <a:srgbClr val="9933FF"/>
                </a:solidFill>
              </a:rPr>
              <a:t> </a:t>
            </a:r>
            <a:r>
              <a:rPr lang="zh-CN" altLang="zh-CN" dirty="0">
                <a:solidFill>
                  <a:srgbClr val="6600FF"/>
                </a:solidFill>
              </a:rPr>
              <a:t>were tired after walking for about eight hours.</a:t>
            </a:r>
            <a:r>
              <a:rPr lang="zh-CN" altLang="zh-CN" dirty="0"/>
              <a:t>    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-304800" y="152400"/>
            <a:ext cx="57610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>
                <a:solidFill>
                  <a:srgbClr val="000099"/>
                </a:solidFill>
                <a:latin typeface="Arial" pitchFamily="34" charset="0"/>
              </a:rPr>
              <a:t>   Part 1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autoUpdateAnimBg="0"/>
      <p:bldP spid="2355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6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304800"/>
            <a:ext cx="54864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752600" y="669925"/>
            <a:ext cx="556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4000" dirty="0">
                <a:solidFill>
                  <a:schemeClr val="bg1"/>
                </a:solidFill>
              </a:rPr>
              <a:t>Words review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09600" y="1654175"/>
            <a:ext cx="304800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30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tent</a:t>
            </a:r>
          </a:p>
          <a:p>
            <a:pPr algn="r">
              <a:spcBef>
                <a:spcPct val="30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fall</a:t>
            </a:r>
          </a:p>
          <a:p>
            <a:pPr algn="r">
              <a:spcBef>
                <a:spcPct val="30000"/>
              </a:spcBef>
            </a:pPr>
            <a:endParaRPr lang="zh-CN" altLang="zh-CN" dirty="0">
              <a:solidFill>
                <a:srgbClr val="3333FF"/>
              </a:solidFill>
            </a:endParaRPr>
          </a:p>
          <a:p>
            <a:pPr algn="r">
              <a:spcBef>
                <a:spcPct val="30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fall asleep</a:t>
            </a:r>
          </a:p>
          <a:p>
            <a:pPr algn="r">
              <a:spcBef>
                <a:spcPct val="30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hang</a:t>
            </a:r>
          </a:p>
          <a:p>
            <a:pPr algn="r">
              <a:spcBef>
                <a:spcPct val="30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</a:t>
            </a:r>
            <a:r>
              <a:rPr lang="zh-CN" altLang="zh-CN" dirty="0" smtClean="0">
                <a:solidFill>
                  <a:srgbClr val="3333FF"/>
                </a:solidFill>
              </a:rPr>
              <a:t>sudden </a:t>
            </a:r>
            <a:endParaRPr lang="zh-CN" altLang="zh-CN" dirty="0">
              <a:solidFill>
                <a:srgbClr val="3333FF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810000" y="1654175"/>
            <a:ext cx="4648200" cy="42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zh-CN" dirty="0"/>
              <a:t> </a:t>
            </a:r>
            <a:r>
              <a:rPr lang="zh-CN" altLang="zh-CN" i="1" dirty="0">
                <a:solidFill>
                  <a:srgbClr val="FF0066"/>
                </a:solidFill>
              </a:rPr>
              <a:t> n.</a:t>
            </a:r>
            <a:r>
              <a:rPr lang="zh-CN" altLang="zh-CN" dirty="0"/>
              <a:t>  </a:t>
            </a:r>
            <a:r>
              <a:rPr lang="zh-CN" dirty="0"/>
              <a:t>帐篷</a:t>
            </a:r>
          </a:p>
          <a:p>
            <a:pPr>
              <a:spcBef>
                <a:spcPct val="30000"/>
              </a:spcBef>
            </a:pPr>
            <a:r>
              <a:rPr lang="zh-CN" dirty="0"/>
              <a:t>  </a:t>
            </a:r>
            <a:r>
              <a:rPr lang="zh-CN" altLang="zh-CN" i="1" dirty="0">
                <a:solidFill>
                  <a:srgbClr val="FF0066"/>
                </a:solidFill>
              </a:rPr>
              <a:t>v. </a:t>
            </a:r>
            <a:r>
              <a:rPr lang="zh-CN" altLang="zh-CN" dirty="0"/>
              <a:t> </a:t>
            </a:r>
            <a:r>
              <a:rPr lang="zh-CN" dirty="0"/>
              <a:t>变成，进入</a:t>
            </a:r>
            <a:r>
              <a:rPr lang="zh-CN" altLang="zh-CN" dirty="0"/>
              <a:t>(</a:t>
            </a:r>
            <a:r>
              <a:rPr lang="zh-CN" dirty="0"/>
              <a:t>某种</a:t>
            </a:r>
          </a:p>
          <a:p>
            <a:pPr>
              <a:spcBef>
                <a:spcPct val="30000"/>
              </a:spcBef>
            </a:pPr>
            <a:r>
              <a:rPr lang="zh-CN" dirty="0"/>
              <a:t>       状态</a:t>
            </a:r>
            <a:r>
              <a:rPr lang="zh-CN" altLang="zh-CN" dirty="0"/>
              <a:t>)</a:t>
            </a:r>
          </a:p>
          <a:p>
            <a:pPr>
              <a:spcBef>
                <a:spcPct val="30000"/>
              </a:spcBef>
            </a:pPr>
            <a:r>
              <a:rPr lang="zh-CN" altLang="zh-CN" dirty="0"/>
              <a:t>       </a:t>
            </a:r>
            <a:r>
              <a:rPr lang="zh-CN" dirty="0"/>
              <a:t>入睡；睡着</a:t>
            </a:r>
          </a:p>
          <a:p>
            <a:pPr>
              <a:spcBef>
                <a:spcPct val="30000"/>
              </a:spcBef>
            </a:pPr>
            <a:r>
              <a:rPr lang="zh-CN" dirty="0"/>
              <a:t>  </a:t>
            </a:r>
            <a:r>
              <a:rPr lang="zh-CN" altLang="zh-CN" i="1" dirty="0">
                <a:solidFill>
                  <a:srgbClr val="FF0066"/>
                </a:solidFill>
              </a:rPr>
              <a:t>v.</a:t>
            </a:r>
            <a:r>
              <a:rPr lang="zh-CN" altLang="zh-CN" dirty="0"/>
              <a:t>  </a:t>
            </a:r>
            <a:r>
              <a:rPr lang="zh-CN" dirty="0"/>
              <a:t>悬挂；吊</a:t>
            </a:r>
          </a:p>
          <a:p>
            <a:pPr>
              <a:spcBef>
                <a:spcPct val="30000"/>
              </a:spcBef>
            </a:pPr>
            <a:r>
              <a:rPr lang="zh-CN" altLang="zh-CN" i="1" dirty="0">
                <a:solidFill>
                  <a:srgbClr val="FF0066"/>
                </a:solidFill>
              </a:rPr>
              <a:t>adj.</a:t>
            </a:r>
            <a:r>
              <a:rPr lang="zh-CN" altLang="zh-CN" dirty="0"/>
              <a:t> </a:t>
            </a:r>
            <a:r>
              <a:rPr lang="zh-CN" dirty="0"/>
              <a:t>突然的；急剧的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utoUpdateAnimBg="0"/>
      <p:bldP spid="5125" grpId="0" uiExpand="1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4213" y="261938"/>
            <a:ext cx="7847012" cy="384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sz="3200" dirty="0">
                <a:latin typeface="Times New Roman" pitchFamily="18" charset="0"/>
              </a:rPr>
              <a:t>如：</a:t>
            </a:r>
          </a:p>
          <a:p>
            <a:pPr>
              <a:lnSpc>
                <a:spcPct val="110000"/>
              </a:lnSpc>
            </a:pPr>
            <a:r>
              <a:rPr lang="zh-CN" altLang="zh-CN" sz="3200" dirty="0">
                <a:latin typeface="Times New Roman" pitchFamily="18" charset="0"/>
              </a:rPr>
              <a:t>They have eight people in the team.   </a:t>
            </a:r>
          </a:p>
          <a:p>
            <a:pPr>
              <a:lnSpc>
                <a:spcPct val="110000"/>
              </a:lnSpc>
            </a:pPr>
            <a:r>
              <a:rPr lang="zh-CN" altLang="zh-CN" sz="3200" dirty="0">
                <a:solidFill>
                  <a:srgbClr val="FF0000"/>
                </a:solidFill>
                <a:latin typeface="Times New Roman" pitchFamily="18" charset="0"/>
              </a:rPr>
              <a:t>The eight of them</a:t>
            </a:r>
            <a:r>
              <a:rPr lang="zh-CN" altLang="zh-CN" sz="3200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zh-CN" altLang="zh-CN" sz="3200" dirty="0">
                <a:latin typeface="Times New Roman" pitchFamily="18" charset="0"/>
              </a:rPr>
              <a:t>(</a:t>
            </a:r>
            <a:r>
              <a:rPr lang="zh-CN" sz="3200" dirty="0">
                <a:solidFill>
                  <a:srgbClr val="0000FF"/>
                </a:solidFill>
                <a:latin typeface="Times New Roman" pitchFamily="18" charset="0"/>
              </a:rPr>
              <a:t>这八个人</a:t>
            </a:r>
            <a:r>
              <a:rPr lang="zh-CN" altLang="zh-CN" sz="3200" dirty="0">
                <a:latin typeface="Times New Roman" pitchFamily="18" charset="0"/>
              </a:rPr>
              <a:t>)</a:t>
            </a:r>
            <a:r>
              <a:rPr lang="zh-CN" altLang="zh-CN" sz="3200" dirty="0">
                <a:solidFill>
                  <a:srgbClr val="FF3300"/>
                </a:solidFill>
                <a:latin typeface="Times New Roman" pitchFamily="18" charset="0"/>
              </a:rPr>
              <a:t>  </a:t>
            </a:r>
            <a:r>
              <a:rPr lang="zh-CN" altLang="zh-CN" sz="3200" dirty="0">
                <a:latin typeface="Times New Roman" pitchFamily="18" charset="0"/>
              </a:rPr>
              <a:t>all know only good teamwork will enable them to get the job done on time. </a:t>
            </a:r>
          </a:p>
          <a:p>
            <a:pPr>
              <a:lnSpc>
                <a:spcPct val="110000"/>
              </a:lnSpc>
            </a:pPr>
            <a:r>
              <a:rPr lang="zh-CN" altLang="zh-CN" sz="3200" dirty="0">
                <a:latin typeface="Times New Roman" pitchFamily="18" charset="0"/>
              </a:rPr>
              <a:t>There are 10 people in the office and </a:t>
            </a:r>
            <a:r>
              <a:rPr lang="zh-CN" altLang="zh-CN" sz="3200" dirty="0">
                <a:solidFill>
                  <a:srgbClr val="FF0000"/>
                </a:solidFill>
                <a:latin typeface="Times New Roman" pitchFamily="18" charset="0"/>
              </a:rPr>
              <a:t>eight of them</a:t>
            </a:r>
            <a:r>
              <a:rPr lang="zh-CN" altLang="zh-CN" sz="3200" b="0" dirty="0">
                <a:latin typeface="Times New Roman" pitchFamily="18" charset="0"/>
              </a:rPr>
              <a:t> </a:t>
            </a:r>
            <a:r>
              <a:rPr lang="zh-CN" altLang="zh-CN" sz="3200" dirty="0">
                <a:latin typeface="Times New Roman" pitchFamily="18" charset="0"/>
              </a:rPr>
              <a:t>(</a:t>
            </a:r>
            <a:r>
              <a:rPr lang="zh-CN" sz="3200" dirty="0">
                <a:solidFill>
                  <a:srgbClr val="0000FF"/>
                </a:solidFill>
                <a:latin typeface="Times New Roman" pitchFamily="18" charset="0"/>
              </a:rPr>
              <a:t>其中八个</a:t>
            </a:r>
            <a:r>
              <a:rPr lang="zh-CN" altLang="zh-CN" sz="3200" dirty="0">
                <a:latin typeface="Times New Roman" pitchFamily="18" charset="0"/>
              </a:rPr>
              <a:t>) are women.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12775" y="4076700"/>
            <a:ext cx="79914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zh-CN" sz="3200" dirty="0"/>
              <a:t>3. fall </a:t>
            </a:r>
            <a:r>
              <a:rPr lang="zh-CN" altLang="zh-CN" sz="3200" dirty="0">
                <a:solidFill>
                  <a:srgbClr val="0000FF"/>
                </a:solidFill>
              </a:rPr>
              <a:t>a</a:t>
            </a:r>
            <a:r>
              <a:rPr lang="zh-CN" altLang="zh-CN" sz="3200" dirty="0"/>
              <a:t>sleep   </a:t>
            </a:r>
            <a:r>
              <a:rPr lang="zh-CN" sz="3200" dirty="0"/>
              <a:t>入睡     </a:t>
            </a:r>
          </a:p>
          <a:p>
            <a:pPr>
              <a:lnSpc>
                <a:spcPct val="110000"/>
              </a:lnSpc>
            </a:pPr>
            <a:r>
              <a:rPr lang="zh-CN" sz="3200" dirty="0"/>
              <a:t>    </a:t>
            </a:r>
            <a:r>
              <a:rPr lang="zh-CN" altLang="zh-CN" sz="3200" dirty="0"/>
              <a:t>go to bed   </a:t>
            </a:r>
            <a:r>
              <a:rPr lang="zh-CN" sz="3200" dirty="0"/>
              <a:t>上床睡觉</a:t>
            </a:r>
          </a:p>
          <a:p>
            <a:pPr>
              <a:lnSpc>
                <a:spcPct val="110000"/>
              </a:lnSpc>
            </a:pPr>
            <a:r>
              <a:rPr lang="zh-CN" altLang="zh-CN" sz="3200" dirty="0"/>
              <a:t>4.</a:t>
            </a:r>
            <a:r>
              <a:rPr lang="zh-CN" altLang="zh-CN" sz="3200" dirty="0">
                <a:solidFill>
                  <a:srgbClr val="0000FF"/>
                </a:solidFill>
              </a:rPr>
              <a:t> </a:t>
            </a:r>
            <a:r>
              <a:rPr lang="zh-CN" altLang="zh-CN" sz="3200" dirty="0">
                <a:solidFill>
                  <a:srgbClr val="FF0000"/>
                </a:solidFill>
              </a:rPr>
              <a:t>in the middle of</a:t>
            </a:r>
            <a:r>
              <a:rPr lang="zh-CN" altLang="zh-CN" sz="3200" dirty="0"/>
              <a:t> the night  </a:t>
            </a:r>
            <a:r>
              <a:rPr lang="zh-CN" sz="3200" dirty="0"/>
              <a:t>在午夜</a:t>
            </a:r>
          </a:p>
          <a:p>
            <a:pPr>
              <a:lnSpc>
                <a:spcPct val="110000"/>
              </a:lnSpc>
            </a:pPr>
            <a:r>
              <a:rPr lang="zh-CN" sz="3200" dirty="0"/>
              <a:t>    </a:t>
            </a:r>
            <a:r>
              <a:rPr lang="zh-CN" altLang="zh-CN" sz="3200" dirty="0">
                <a:solidFill>
                  <a:srgbClr val="FF0000"/>
                </a:solidFill>
              </a:rPr>
              <a:t>in the middle of …</a:t>
            </a:r>
            <a:r>
              <a:rPr lang="zh-CN" altLang="zh-CN" sz="3200" dirty="0"/>
              <a:t> </a:t>
            </a:r>
            <a:r>
              <a:rPr lang="zh-CN" sz="3200" dirty="0"/>
              <a:t>在</a:t>
            </a:r>
            <a:r>
              <a:rPr lang="zh-CN" altLang="zh-CN" sz="3200" dirty="0">
                <a:latin typeface="宋体"/>
              </a:rPr>
              <a:t>……</a:t>
            </a:r>
            <a:r>
              <a:rPr lang="zh-CN" sz="3200" dirty="0"/>
              <a:t>的中间、中央</a:t>
            </a:r>
            <a:endParaRPr lang="zh-CN" sz="3200" b="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563938" y="693738"/>
            <a:ext cx="2047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4400">
                <a:solidFill>
                  <a:srgbClr val="000099"/>
                </a:solidFill>
                <a:latin typeface="Arial" pitchFamily="34" charset="0"/>
              </a:rPr>
              <a:t> Part 2 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900113" y="1982788"/>
            <a:ext cx="8091487" cy="261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zh-CN" altLang="zh-CN">
                <a:solidFill>
                  <a:srgbClr val="CC0000"/>
                </a:solidFill>
              </a:rPr>
              <a:t>5. tidy up   </a:t>
            </a:r>
            <a:r>
              <a:rPr lang="zh-CN">
                <a:solidFill>
                  <a:srgbClr val="CC0000"/>
                </a:solidFill>
              </a:rPr>
              <a:t>整理</a:t>
            </a:r>
            <a:r>
              <a:rPr lang="zh-CN" altLang="zh-CN">
                <a:solidFill>
                  <a:srgbClr val="CC0000"/>
                </a:solidFill>
                <a:latin typeface="宋体"/>
              </a:rPr>
              <a:t>……</a:t>
            </a:r>
            <a:endParaRPr lang="zh-CN" altLang="zh-CN">
              <a:solidFill>
                <a:srgbClr val="CC0000"/>
              </a:solidFill>
            </a:endParaRPr>
          </a:p>
          <a:p>
            <a:pPr>
              <a:lnSpc>
                <a:spcPct val="115000"/>
              </a:lnSpc>
            </a:pPr>
            <a:r>
              <a:rPr lang="zh-CN" altLang="zh-CN">
                <a:solidFill>
                  <a:srgbClr val="CC0000"/>
                </a:solidFill>
              </a:rPr>
              <a:t>6. move on   </a:t>
            </a:r>
            <a:r>
              <a:rPr lang="zh-CN">
                <a:solidFill>
                  <a:srgbClr val="CC0000"/>
                </a:solidFill>
              </a:rPr>
              <a:t>继续前进</a:t>
            </a:r>
          </a:p>
          <a:p>
            <a:pPr>
              <a:lnSpc>
                <a:spcPct val="115000"/>
              </a:lnSpc>
            </a:pPr>
            <a:r>
              <a:rPr lang="zh-CN" altLang="zh-CN">
                <a:solidFill>
                  <a:srgbClr val="CC0000"/>
                </a:solidFill>
              </a:rPr>
              <a:t>7. make lots of noise    </a:t>
            </a:r>
            <a:r>
              <a:rPr lang="zh-CN">
                <a:solidFill>
                  <a:srgbClr val="CC0000"/>
                </a:solidFill>
              </a:rPr>
              <a:t>发出许多的响声</a:t>
            </a:r>
          </a:p>
          <a:p>
            <a:pPr>
              <a:lnSpc>
                <a:spcPct val="115000"/>
              </a:lnSpc>
            </a:pPr>
            <a:r>
              <a:rPr lang="zh-CN" altLang="zh-CN">
                <a:solidFill>
                  <a:srgbClr val="CC0000"/>
                </a:solidFill>
              </a:rPr>
              <a:t>8. above all    </a:t>
            </a:r>
            <a:r>
              <a:rPr lang="zh-CN">
                <a:solidFill>
                  <a:srgbClr val="CC0000"/>
                </a:solidFill>
              </a:rPr>
              <a:t>更重要的是，首先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468313" y="1341438"/>
            <a:ext cx="8208962" cy="162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sz="3200"/>
              <a:t>9. </a:t>
            </a:r>
            <a:r>
              <a:rPr lang="zh-CN" altLang="zh-CN" sz="3200">
                <a:solidFill>
                  <a:srgbClr val="FF0000"/>
                </a:solidFill>
              </a:rPr>
              <a:t>see sb /do</a:t>
            </a:r>
            <a:r>
              <a:rPr lang="zh-CN" altLang="zh-CN" sz="3200">
                <a:solidFill>
                  <a:srgbClr val="0000FF"/>
                </a:solidFill>
              </a:rPr>
              <a:t>ing</a:t>
            </a:r>
            <a:r>
              <a:rPr lang="zh-CN" altLang="zh-CN" sz="3200">
                <a:solidFill>
                  <a:srgbClr val="FF0000"/>
                </a:solidFill>
              </a:rPr>
              <a:t> sth</a:t>
            </a:r>
            <a:r>
              <a:rPr lang="zh-CN" altLang="zh-CN" sz="3200"/>
              <a:t>:</a:t>
            </a:r>
            <a:r>
              <a:rPr lang="zh-CN" sz="3200"/>
              <a:t>看见某人正在干某事</a:t>
            </a:r>
          </a:p>
          <a:p>
            <a:pPr>
              <a:lnSpc>
                <a:spcPct val="105000"/>
              </a:lnSpc>
            </a:pPr>
            <a:r>
              <a:rPr lang="zh-CN" sz="3200"/>
              <a:t>    </a:t>
            </a:r>
            <a:r>
              <a:rPr lang="zh-CN" altLang="zh-CN" sz="3200"/>
              <a:t>When I walked past his room, I </a:t>
            </a:r>
            <a:r>
              <a:rPr lang="zh-CN" altLang="zh-CN" sz="3200">
                <a:solidFill>
                  <a:srgbClr val="FF0000"/>
                </a:solidFill>
              </a:rPr>
              <a:t>saw</a:t>
            </a:r>
            <a:r>
              <a:rPr lang="zh-CN" altLang="zh-CN" sz="3200"/>
              <a:t> him   </a:t>
            </a:r>
          </a:p>
          <a:p>
            <a:pPr>
              <a:lnSpc>
                <a:spcPct val="105000"/>
              </a:lnSpc>
            </a:pPr>
            <a:r>
              <a:rPr lang="zh-CN" altLang="zh-CN" sz="3200"/>
              <a:t>    </a:t>
            </a:r>
            <a:r>
              <a:rPr lang="zh-CN" altLang="zh-CN" sz="3200">
                <a:solidFill>
                  <a:srgbClr val="FF0000"/>
                </a:solidFill>
              </a:rPr>
              <a:t>read</a:t>
            </a:r>
            <a:r>
              <a:rPr lang="zh-CN" altLang="zh-CN" sz="3200">
                <a:solidFill>
                  <a:srgbClr val="0000FF"/>
                </a:solidFill>
              </a:rPr>
              <a:t>ing </a:t>
            </a:r>
            <a:r>
              <a:rPr lang="zh-CN" altLang="zh-CN" sz="3200"/>
              <a:t>a book from the window.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836738" y="333375"/>
            <a:ext cx="57594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 dirty="0">
                <a:solidFill>
                  <a:srgbClr val="000099"/>
                </a:solidFill>
                <a:latin typeface="Arial" pitchFamily="34" charset="0"/>
              </a:rPr>
              <a:t>         Part 3 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68313" y="3141663"/>
            <a:ext cx="82073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sz="3200"/>
              <a:t>10. </a:t>
            </a:r>
            <a:r>
              <a:rPr lang="zh-CN" altLang="zh-CN" sz="3200">
                <a:solidFill>
                  <a:srgbClr val="FF0000"/>
                </a:solidFill>
              </a:rPr>
              <a:t>remember doing sth</a:t>
            </a:r>
            <a:r>
              <a:rPr lang="zh-CN" altLang="zh-CN" sz="3200"/>
              <a:t>:</a:t>
            </a:r>
            <a:r>
              <a:rPr lang="zh-CN" sz="3200"/>
              <a:t>记得做过某事</a:t>
            </a:r>
            <a:r>
              <a:rPr lang="zh-CN" altLang="zh-CN" sz="3200"/>
              <a:t>(</a:t>
            </a:r>
            <a:r>
              <a:rPr lang="zh-CN" sz="3200"/>
              <a:t>已做</a:t>
            </a:r>
            <a:r>
              <a:rPr lang="zh-CN" altLang="zh-CN" sz="3200"/>
              <a:t>)</a:t>
            </a:r>
          </a:p>
          <a:p>
            <a:pPr>
              <a:lnSpc>
                <a:spcPct val="105000"/>
              </a:lnSpc>
            </a:pPr>
            <a:r>
              <a:rPr lang="zh-CN" altLang="zh-CN" sz="3200"/>
              <a:t>    </a:t>
            </a:r>
            <a:r>
              <a:rPr lang="zh-CN" altLang="zh-CN" sz="3200">
                <a:solidFill>
                  <a:srgbClr val="FF0000"/>
                </a:solidFill>
              </a:rPr>
              <a:t>remember to do sth</a:t>
            </a:r>
            <a:r>
              <a:rPr lang="zh-CN" altLang="zh-CN" sz="3200"/>
              <a:t>:</a:t>
            </a:r>
            <a:r>
              <a:rPr lang="zh-CN" sz="3200"/>
              <a:t>记着去做某事</a:t>
            </a:r>
            <a:r>
              <a:rPr lang="zh-CN" altLang="zh-CN" sz="3200"/>
              <a:t>(</a:t>
            </a:r>
            <a:r>
              <a:rPr lang="zh-CN" sz="3200"/>
              <a:t>还没做</a:t>
            </a:r>
            <a:r>
              <a:rPr lang="zh-CN" altLang="zh-CN" sz="3200"/>
              <a:t>)</a:t>
            </a:r>
          </a:p>
          <a:p>
            <a:pPr>
              <a:lnSpc>
                <a:spcPct val="105000"/>
              </a:lnSpc>
            </a:pPr>
            <a:r>
              <a:rPr lang="zh-CN" altLang="zh-CN" sz="3200"/>
              <a:t>Don’t you </a:t>
            </a:r>
            <a:r>
              <a:rPr lang="zh-CN" altLang="zh-CN" sz="3200">
                <a:solidFill>
                  <a:srgbClr val="FF0000"/>
                </a:solidFill>
              </a:rPr>
              <a:t>remember seeing</a:t>
            </a:r>
            <a:r>
              <a:rPr lang="zh-CN" altLang="zh-CN" sz="3200" b="0"/>
              <a:t> </a:t>
            </a:r>
            <a:r>
              <a:rPr lang="zh-CN" altLang="zh-CN" sz="3200"/>
              <a:t>the man before? </a:t>
            </a:r>
            <a:br>
              <a:rPr lang="zh-CN" altLang="zh-CN" sz="3200"/>
            </a:br>
            <a:r>
              <a:rPr lang="zh-CN" sz="3200"/>
              <a:t>你不记得以前见过那个人吗</a:t>
            </a:r>
            <a:r>
              <a:rPr lang="zh-CN" altLang="zh-CN" sz="3200"/>
              <a:t>?</a:t>
            </a:r>
            <a:br>
              <a:rPr lang="zh-CN" altLang="zh-CN" sz="3200"/>
            </a:br>
            <a:r>
              <a:rPr lang="zh-CN" altLang="zh-CN" sz="3200">
                <a:solidFill>
                  <a:srgbClr val="FF0000"/>
                </a:solidFill>
              </a:rPr>
              <a:t>Remember to go to</a:t>
            </a:r>
            <a:r>
              <a:rPr lang="zh-CN" altLang="zh-CN" sz="3200"/>
              <a:t> the post office after school.</a:t>
            </a:r>
          </a:p>
          <a:p>
            <a:pPr>
              <a:lnSpc>
                <a:spcPct val="105000"/>
              </a:lnSpc>
            </a:pPr>
            <a:r>
              <a:rPr lang="zh-CN" sz="3200"/>
              <a:t>记着放学后去趟邮局。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0" y="404813"/>
            <a:ext cx="9144000" cy="315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sz="3200"/>
              <a:t>11. </a:t>
            </a:r>
            <a:r>
              <a:rPr lang="zh-CN" altLang="zh-CN" sz="3200">
                <a:solidFill>
                  <a:srgbClr val="FF0000"/>
                </a:solidFill>
              </a:rPr>
              <a:t>reach out (for sth)</a:t>
            </a:r>
            <a:r>
              <a:rPr lang="zh-CN" altLang="zh-CN" sz="3200"/>
              <a:t>: </a:t>
            </a:r>
            <a:r>
              <a:rPr lang="zh-CN" sz="3200"/>
              <a:t>伸出手</a:t>
            </a:r>
            <a:r>
              <a:rPr lang="zh-CN" altLang="zh-CN" sz="3200"/>
              <a:t>(</a:t>
            </a:r>
            <a:r>
              <a:rPr lang="zh-CN" sz="3200"/>
              <a:t>去摸</a:t>
            </a:r>
            <a:r>
              <a:rPr lang="zh-CN" altLang="zh-CN" sz="3200"/>
              <a:t>/</a:t>
            </a:r>
            <a:r>
              <a:rPr lang="zh-CN" sz="3200"/>
              <a:t>够</a:t>
            </a:r>
            <a:r>
              <a:rPr lang="zh-CN" altLang="zh-CN" sz="3200"/>
              <a:t>) …… </a:t>
            </a:r>
            <a:r>
              <a:rPr lang="zh-CN" sz="3200"/>
              <a:t>如： </a:t>
            </a:r>
          </a:p>
          <a:p>
            <a:pPr>
              <a:lnSpc>
                <a:spcPct val="105000"/>
              </a:lnSpc>
            </a:pPr>
            <a:r>
              <a:rPr lang="zh-CN" altLang="zh-CN" sz="3200"/>
              <a:t>The monkey </a:t>
            </a:r>
            <a:r>
              <a:rPr lang="zh-CN" altLang="zh-CN" sz="3200">
                <a:solidFill>
                  <a:srgbClr val="FF0000"/>
                </a:solidFill>
              </a:rPr>
              <a:t>reached out</a:t>
            </a:r>
            <a:r>
              <a:rPr lang="zh-CN" altLang="zh-CN" sz="3200" b="0"/>
              <a:t> </a:t>
            </a:r>
            <a:r>
              <a:rPr lang="zh-CN" altLang="zh-CN" sz="3200"/>
              <a:t>a hand </a:t>
            </a:r>
            <a:r>
              <a:rPr lang="zh-CN" altLang="zh-CN" sz="3200">
                <a:solidFill>
                  <a:srgbClr val="FF0000"/>
                </a:solidFill>
              </a:rPr>
              <a:t>for</a:t>
            </a:r>
            <a:r>
              <a:rPr lang="zh-CN" altLang="zh-CN" sz="3200">
                <a:solidFill>
                  <a:srgbClr val="FF3300"/>
                </a:solidFill>
              </a:rPr>
              <a:t> </a:t>
            </a:r>
            <a:r>
              <a:rPr lang="zh-CN" altLang="zh-CN" sz="3200"/>
              <a:t>the banana. </a:t>
            </a:r>
            <a:r>
              <a:rPr lang="zh-CN" sz="3200"/>
              <a:t>猴子伸出手去够香蕉。</a:t>
            </a:r>
          </a:p>
          <a:p>
            <a:pPr>
              <a:lnSpc>
                <a:spcPct val="105000"/>
              </a:lnSpc>
            </a:pPr>
            <a:r>
              <a:rPr lang="zh-CN" altLang="zh-CN" sz="3200"/>
              <a:t>He </a:t>
            </a:r>
            <a:r>
              <a:rPr lang="zh-CN" altLang="zh-CN" sz="3200">
                <a:solidFill>
                  <a:srgbClr val="FF0000"/>
                </a:solidFill>
              </a:rPr>
              <a:t>reached</a:t>
            </a:r>
            <a:r>
              <a:rPr lang="zh-CN" altLang="zh-CN" sz="3200"/>
              <a:t> </a:t>
            </a:r>
            <a:r>
              <a:rPr lang="zh-CN" altLang="zh-CN" sz="3200">
                <a:solidFill>
                  <a:srgbClr val="FF0000"/>
                </a:solidFill>
              </a:rPr>
              <a:t>out</a:t>
            </a:r>
            <a:r>
              <a:rPr lang="zh-CN" altLang="zh-CN" sz="3200"/>
              <a:t> </a:t>
            </a:r>
            <a:r>
              <a:rPr lang="zh-CN" altLang="zh-CN" sz="3200">
                <a:solidFill>
                  <a:srgbClr val="FF0000"/>
                </a:solidFill>
              </a:rPr>
              <a:t>for </a:t>
            </a:r>
            <a:r>
              <a:rPr lang="zh-CN" altLang="zh-CN" sz="3200"/>
              <a:t>the phone and knocked over a glass.  </a:t>
            </a:r>
          </a:p>
          <a:p>
            <a:pPr>
              <a:lnSpc>
                <a:spcPct val="105000"/>
              </a:lnSpc>
            </a:pPr>
            <a:r>
              <a:rPr lang="zh-CN" sz="3200"/>
              <a:t>他伸手去够电话，打翻了一个杯子。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9750" y="3646488"/>
            <a:ext cx="7991475" cy="264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sz="3200"/>
              <a:t>12. stand very </a:t>
            </a:r>
            <a:r>
              <a:rPr lang="zh-CN" altLang="zh-CN" sz="3200">
                <a:solidFill>
                  <a:srgbClr val="FF0000"/>
                </a:solidFill>
              </a:rPr>
              <a:t>still </a:t>
            </a:r>
            <a:r>
              <a:rPr lang="zh-CN" altLang="zh-CN" sz="3200"/>
              <a:t>…</a:t>
            </a:r>
          </a:p>
          <a:p>
            <a:pPr>
              <a:lnSpc>
                <a:spcPct val="105000"/>
              </a:lnSpc>
            </a:pPr>
            <a:r>
              <a:rPr lang="zh-CN" altLang="zh-CN" sz="3200"/>
              <a:t>When he heard the surprising news, he </a:t>
            </a:r>
            <a:r>
              <a:rPr lang="zh-CN" altLang="zh-CN" sz="3200">
                <a:solidFill>
                  <a:srgbClr val="FF0000"/>
                </a:solidFill>
              </a:rPr>
              <a:t>stood still like a sculpture</a:t>
            </a:r>
            <a:r>
              <a:rPr lang="zh-CN" altLang="zh-CN" sz="3200">
                <a:solidFill>
                  <a:srgbClr val="FF3300"/>
                </a:solidFill>
              </a:rPr>
              <a:t> </a:t>
            </a:r>
            <a:r>
              <a:rPr lang="zh-CN" altLang="zh-CN" sz="3200"/>
              <a:t>(</a:t>
            </a:r>
            <a:r>
              <a:rPr lang="zh-CN" sz="3200"/>
              <a:t>他像雕像一样纹丝不动的站着</a:t>
            </a:r>
            <a:r>
              <a:rPr lang="zh-CN" altLang="zh-CN" sz="3200"/>
              <a:t>).</a:t>
            </a:r>
          </a:p>
          <a:p>
            <a:pPr>
              <a:lnSpc>
                <a:spcPct val="105000"/>
              </a:lnSpc>
            </a:pPr>
            <a:r>
              <a:rPr lang="zh-CN" altLang="zh-CN" sz="3200"/>
              <a:t>16. Stay in the same position: </a:t>
            </a:r>
            <a:r>
              <a:rPr lang="zh-CN" sz="3200"/>
              <a:t>保持同一姿势</a:t>
            </a:r>
          </a:p>
        </p:txBody>
      </p:sp>
    </p:spTree>
  </p:cSld>
  <p:clrMapOvr>
    <a:masterClrMapping/>
  </p:clrMapOvr>
  <p:transition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23850" y="1196975"/>
            <a:ext cx="8351838" cy="366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05000"/>
              </a:lnSpc>
            </a:pPr>
            <a:r>
              <a:rPr lang="zh-CN" altLang="zh-CN" sz="3200">
                <a:latin typeface="Times New Roman" pitchFamily="18" charset="0"/>
              </a:rPr>
              <a:t>13. For the next 10 days, 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every time</a:t>
            </a:r>
            <a:r>
              <a:rPr lang="zh-CN" altLang="zh-CN" sz="3200">
                <a:latin typeface="Times New Roman" pitchFamily="18" charset="0"/>
              </a:rPr>
              <a:t> there was  </a:t>
            </a:r>
          </a:p>
          <a:p>
            <a:pPr>
              <a:lnSpc>
                <a:spcPct val="105000"/>
              </a:lnSpc>
            </a:pPr>
            <a:r>
              <a:rPr lang="zh-CN" altLang="zh-CN" sz="3200">
                <a:latin typeface="Times New Roman" pitchFamily="18" charset="0"/>
              </a:rPr>
              <a:t>     a sudden noise, my blood 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went </a:t>
            </a:r>
            <a:r>
              <a:rPr lang="zh-CN" altLang="zh-CN" sz="3200">
                <a:latin typeface="Times New Roman" pitchFamily="18" charset="0"/>
              </a:rPr>
              <a:t>cold.</a:t>
            </a:r>
          </a:p>
          <a:p>
            <a:pPr>
              <a:lnSpc>
                <a:spcPct val="105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 every time</a:t>
            </a:r>
            <a:r>
              <a:rPr lang="zh-CN" altLang="zh-CN" sz="3200">
                <a:latin typeface="Times New Roman" pitchFamily="18" charset="0"/>
              </a:rPr>
              <a:t>: </a:t>
            </a:r>
            <a:r>
              <a:rPr lang="zh-CN" sz="3200">
                <a:latin typeface="宋体" pitchFamily="2" charset="-122"/>
              </a:rPr>
              <a:t>引导一个状语从句，表示“每 </a:t>
            </a:r>
          </a:p>
          <a:p>
            <a:pPr>
              <a:lnSpc>
                <a:spcPct val="105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zh-CN" sz="3200">
                <a:latin typeface="宋体" pitchFamily="2" charset="-122"/>
              </a:rPr>
              <a:t>  次</a:t>
            </a:r>
            <a:r>
              <a:rPr lang="zh-CN" altLang="zh-CN" sz="3200">
                <a:latin typeface="宋体" pitchFamily="2" charset="-122"/>
              </a:rPr>
              <a:t>……</a:t>
            </a:r>
            <a:r>
              <a:rPr lang="zh-CN" sz="3200">
                <a:latin typeface="宋体" pitchFamily="2" charset="-122"/>
              </a:rPr>
              <a:t>，每当</a:t>
            </a:r>
            <a:r>
              <a:rPr lang="zh-CN" altLang="zh-CN" sz="3200">
                <a:latin typeface="宋体" pitchFamily="2" charset="-122"/>
              </a:rPr>
              <a:t>……”</a:t>
            </a:r>
            <a:r>
              <a:rPr lang="zh-CN" sz="3200">
                <a:latin typeface="Times New Roman" pitchFamily="18" charset="0"/>
              </a:rPr>
              <a:t>。如：</a:t>
            </a:r>
          </a:p>
          <a:p>
            <a:pPr>
              <a:lnSpc>
                <a:spcPct val="105000"/>
              </a:lnSpc>
            </a:pP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Every time</a:t>
            </a:r>
            <a:r>
              <a:rPr lang="zh-CN" altLang="zh-CN" sz="320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zh-CN" altLang="zh-CN" sz="3200">
                <a:latin typeface="Times New Roman" pitchFamily="18" charset="0"/>
              </a:rPr>
              <a:t>I go and see him, he </a:t>
            </a: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is always</a:t>
            </a:r>
          </a:p>
          <a:p>
            <a:pPr>
              <a:lnSpc>
                <a:spcPct val="105000"/>
              </a:lnSpc>
            </a:pPr>
            <a:r>
              <a:rPr lang="zh-CN" altLang="zh-CN" sz="3200">
                <a:solidFill>
                  <a:srgbClr val="FF0000"/>
                </a:solidFill>
                <a:latin typeface="Times New Roman" pitchFamily="18" charset="0"/>
              </a:rPr>
              <a:t>working </a:t>
            </a:r>
            <a:r>
              <a:rPr lang="zh-CN" altLang="zh-CN" sz="3200">
                <a:latin typeface="Times New Roman" pitchFamily="18" charset="0"/>
              </a:rPr>
              <a:t>in the room.</a:t>
            </a:r>
          </a:p>
          <a:p>
            <a:pPr>
              <a:lnSpc>
                <a:spcPct val="105000"/>
              </a:lnSpc>
            </a:pPr>
            <a:r>
              <a:rPr lang="zh-CN" sz="3200">
                <a:latin typeface="Times New Roman" pitchFamily="18" charset="0"/>
              </a:rPr>
              <a:t>每次我去看他，他总是在房间学习。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836738" y="333375"/>
            <a:ext cx="57594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400">
                <a:solidFill>
                  <a:srgbClr val="000099"/>
                </a:solidFill>
                <a:latin typeface="Arial" pitchFamily="34" charset="0"/>
              </a:rPr>
              <a:t>          Part 4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12775" y="4938713"/>
            <a:ext cx="8062913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  <a:buClr>
                <a:srgbClr val="0000FF"/>
              </a:buClr>
              <a:buFont typeface="Wingdings" pitchFamily="2" charset="2"/>
              <a:buChar char="Ø"/>
            </a:pPr>
            <a:r>
              <a:rPr lang="zh-CN" altLang="zh-CN" sz="3200">
                <a:solidFill>
                  <a:srgbClr val="FF0000"/>
                </a:solidFill>
              </a:rPr>
              <a:t> go </a:t>
            </a:r>
            <a:r>
              <a:rPr lang="zh-CN" sz="3200"/>
              <a:t>表示</a:t>
            </a:r>
            <a:r>
              <a:rPr lang="zh-CN" sz="3200">
                <a:latin typeface="宋体" pitchFamily="2" charset="-122"/>
              </a:rPr>
              <a:t>“处于</a:t>
            </a:r>
            <a:r>
              <a:rPr lang="zh-CN" altLang="zh-CN" sz="3200">
                <a:latin typeface="宋体" pitchFamily="2" charset="-122"/>
              </a:rPr>
              <a:t>(</a:t>
            </a:r>
            <a:r>
              <a:rPr lang="zh-CN" sz="3200">
                <a:latin typeface="宋体" pitchFamily="2" charset="-122"/>
              </a:rPr>
              <a:t>某种状态，尤指令人生厌的状态</a:t>
            </a:r>
            <a:r>
              <a:rPr lang="zh-CN" altLang="zh-CN" sz="3200">
                <a:latin typeface="宋体" pitchFamily="2" charset="-122"/>
              </a:rPr>
              <a:t>)”</a:t>
            </a:r>
            <a:r>
              <a:rPr lang="zh-CN" sz="3200"/>
              <a:t>，其后可以接</a:t>
            </a:r>
            <a:r>
              <a:rPr lang="zh-CN" sz="3200">
                <a:solidFill>
                  <a:srgbClr val="FF0000"/>
                </a:solidFill>
              </a:rPr>
              <a:t>形容词</a:t>
            </a:r>
            <a:r>
              <a:rPr lang="zh-CN" sz="3200"/>
              <a:t>。如：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6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828675" y="693738"/>
            <a:ext cx="7559675" cy="384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zh-CN" sz="3200"/>
              <a:t>When the crops fail, the people </a:t>
            </a:r>
            <a:r>
              <a:rPr lang="zh-CN" altLang="zh-CN" sz="3200">
                <a:solidFill>
                  <a:srgbClr val="FF0000"/>
                </a:solidFill>
              </a:rPr>
              <a:t>go hungry</a:t>
            </a:r>
            <a:r>
              <a:rPr lang="zh-CN" altLang="zh-CN" sz="3200"/>
              <a:t>.</a:t>
            </a:r>
          </a:p>
          <a:p>
            <a:pPr>
              <a:lnSpc>
                <a:spcPct val="110000"/>
              </a:lnSpc>
            </a:pPr>
            <a:r>
              <a:rPr lang="zh-CN" sz="3200"/>
              <a:t>谷物歉收时，人们会挨饿。</a:t>
            </a:r>
          </a:p>
          <a:p>
            <a:pPr>
              <a:lnSpc>
                <a:spcPct val="110000"/>
              </a:lnSpc>
            </a:pPr>
            <a:r>
              <a:rPr lang="zh-CN" altLang="zh-CN" sz="3200"/>
              <a:t>I always </a:t>
            </a:r>
            <a:r>
              <a:rPr lang="zh-CN" altLang="zh-CN" sz="3200">
                <a:solidFill>
                  <a:srgbClr val="FF0000"/>
                </a:solidFill>
              </a:rPr>
              <a:t>go red</a:t>
            </a:r>
            <a:r>
              <a:rPr lang="zh-CN" altLang="zh-CN" sz="3200">
                <a:solidFill>
                  <a:srgbClr val="FF3300"/>
                </a:solidFill>
              </a:rPr>
              <a:t> </a:t>
            </a:r>
            <a:r>
              <a:rPr lang="zh-CN" altLang="zh-CN" sz="3200"/>
              <a:t>when I’m embarrassed.</a:t>
            </a:r>
          </a:p>
          <a:p>
            <a:pPr>
              <a:lnSpc>
                <a:spcPct val="110000"/>
              </a:lnSpc>
            </a:pPr>
            <a:r>
              <a:rPr lang="zh-CN" sz="3200"/>
              <a:t>在我难为情的时候，总会脸红。</a:t>
            </a:r>
          </a:p>
          <a:p>
            <a:pPr>
              <a:lnSpc>
                <a:spcPct val="110000"/>
              </a:lnSpc>
            </a:pPr>
            <a:r>
              <a:rPr lang="zh-CN" altLang="zh-CN" sz="3200"/>
              <a:t>We’d better eat these apples before they </a:t>
            </a:r>
            <a:r>
              <a:rPr lang="zh-CN" altLang="zh-CN" sz="3200">
                <a:solidFill>
                  <a:srgbClr val="FF0000"/>
                </a:solidFill>
              </a:rPr>
              <a:t>go bad</a:t>
            </a:r>
            <a:r>
              <a:rPr lang="zh-CN" altLang="zh-CN" sz="3200"/>
              <a:t>.</a:t>
            </a:r>
          </a:p>
          <a:p>
            <a:pPr>
              <a:lnSpc>
                <a:spcPct val="110000"/>
              </a:lnSpc>
            </a:pPr>
            <a:r>
              <a:rPr lang="zh-CN" sz="3200"/>
              <a:t>我们最好趁这些苹果还没坏，把它们吃掉。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684213" y="1054100"/>
            <a:ext cx="8208962" cy="520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sz="3200" dirty="0"/>
              <a:t>1) on our first evening:    </a:t>
            </a:r>
            <a:r>
              <a:rPr lang="zh-CN" sz="3200" dirty="0">
                <a:solidFill>
                  <a:srgbClr val="0000FF"/>
                </a:solidFill>
              </a:rPr>
              <a:t>在我们的第一晚上</a:t>
            </a:r>
          </a:p>
          <a:p>
            <a:pPr>
              <a:lnSpc>
                <a:spcPct val="105000"/>
              </a:lnSpc>
            </a:pPr>
            <a:r>
              <a:rPr lang="zh-CN" altLang="zh-CN" sz="3200" dirty="0"/>
              <a:t>2) in the middle of the night:  </a:t>
            </a:r>
            <a:r>
              <a:rPr lang="zh-CN" sz="3200" dirty="0">
                <a:solidFill>
                  <a:srgbClr val="0000FF"/>
                </a:solidFill>
              </a:rPr>
              <a:t>在午夜</a:t>
            </a:r>
          </a:p>
          <a:p>
            <a:pPr>
              <a:lnSpc>
                <a:spcPct val="105000"/>
              </a:lnSpc>
            </a:pPr>
            <a:r>
              <a:rPr lang="zh-CN" altLang="zh-CN" sz="3200" dirty="0"/>
              <a:t>3) in the morning / afternoon /evening:</a:t>
            </a:r>
          </a:p>
          <a:p>
            <a:pPr>
              <a:lnSpc>
                <a:spcPct val="105000"/>
              </a:lnSpc>
            </a:pPr>
            <a:r>
              <a:rPr lang="zh-CN" altLang="zh-CN" sz="3200" dirty="0">
                <a:solidFill>
                  <a:srgbClr val="FF3300"/>
                </a:solidFill>
              </a:rPr>
              <a:t>    </a:t>
            </a:r>
            <a:r>
              <a:rPr lang="zh-CN" sz="3200" dirty="0">
                <a:solidFill>
                  <a:srgbClr val="0000FF"/>
                </a:solidFill>
              </a:rPr>
              <a:t>在早上 </a:t>
            </a:r>
            <a:r>
              <a:rPr lang="zh-CN" altLang="zh-CN" sz="3200" dirty="0">
                <a:solidFill>
                  <a:srgbClr val="0000FF"/>
                </a:solidFill>
              </a:rPr>
              <a:t>/ </a:t>
            </a:r>
            <a:r>
              <a:rPr lang="zh-CN" sz="3200" dirty="0">
                <a:solidFill>
                  <a:srgbClr val="0000FF"/>
                </a:solidFill>
              </a:rPr>
              <a:t>下午 </a:t>
            </a:r>
            <a:r>
              <a:rPr lang="zh-CN" altLang="zh-CN" sz="3200" dirty="0">
                <a:solidFill>
                  <a:srgbClr val="0000FF"/>
                </a:solidFill>
              </a:rPr>
              <a:t>/ </a:t>
            </a:r>
            <a:r>
              <a:rPr lang="zh-CN" sz="3200" dirty="0">
                <a:solidFill>
                  <a:srgbClr val="0000FF"/>
                </a:solidFill>
              </a:rPr>
              <a:t>晚上</a:t>
            </a:r>
          </a:p>
          <a:p>
            <a:pPr>
              <a:lnSpc>
                <a:spcPct val="105000"/>
              </a:lnSpc>
            </a:pPr>
            <a:r>
              <a:rPr lang="zh-CN" altLang="zh-CN" sz="3200" dirty="0"/>
              <a:t>4)</a:t>
            </a:r>
            <a:r>
              <a:rPr lang="zh-CN" altLang="zh-CN" sz="3200" dirty="0">
                <a:solidFill>
                  <a:srgbClr val="FF3300"/>
                </a:solidFill>
              </a:rPr>
              <a:t> </a:t>
            </a:r>
            <a:r>
              <a:rPr lang="zh-CN" altLang="zh-CN" sz="3200" dirty="0"/>
              <a:t>on the morning of… / on … morning: </a:t>
            </a:r>
          </a:p>
          <a:p>
            <a:pPr>
              <a:lnSpc>
                <a:spcPct val="105000"/>
              </a:lnSpc>
            </a:pPr>
            <a:r>
              <a:rPr lang="zh-CN" altLang="zh-CN" sz="3200" dirty="0"/>
              <a:t>    </a:t>
            </a:r>
            <a:r>
              <a:rPr lang="zh-CN" sz="3200" dirty="0">
                <a:solidFill>
                  <a:srgbClr val="0000FF"/>
                </a:solidFill>
              </a:rPr>
              <a:t>在具体某天的早上</a:t>
            </a:r>
            <a:r>
              <a:rPr lang="zh-CN" altLang="zh-CN" sz="3200" dirty="0">
                <a:solidFill>
                  <a:srgbClr val="0000FF"/>
                </a:solidFill>
              </a:rPr>
              <a:t>/</a:t>
            </a:r>
            <a:r>
              <a:rPr lang="zh-CN" sz="3200" dirty="0">
                <a:solidFill>
                  <a:srgbClr val="0000FF"/>
                </a:solidFill>
              </a:rPr>
              <a:t>下午</a:t>
            </a:r>
            <a:r>
              <a:rPr lang="zh-CN" altLang="zh-CN" sz="3200" dirty="0">
                <a:solidFill>
                  <a:srgbClr val="0000FF"/>
                </a:solidFill>
              </a:rPr>
              <a:t>/</a:t>
            </a:r>
            <a:r>
              <a:rPr lang="zh-CN" sz="3200" dirty="0">
                <a:solidFill>
                  <a:srgbClr val="0000FF"/>
                </a:solidFill>
              </a:rPr>
              <a:t>晚上</a:t>
            </a:r>
          </a:p>
          <a:p>
            <a:pPr>
              <a:lnSpc>
                <a:spcPct val="105000"/>
              </a:lnSpc>
            </a:pPr>
            <a:r>
              <a:rPr lang="zh-CN" altLang="zh-CN" sz="3200" dirty="0"/>
              <a:t>5) later that day:       </a:t>
            </a:r>
            <a:r>
              <a:rPr lang="zh-CN" sz="3200" dirty="0">
                <a:solidFill>
                  <a:srgbClr val="0000FF"/>
                </a:solidFill>
              </a:rPr>
              <a:t>那天晚些时候</a:t>
            </a:r>
          </a:p>
          <a:p>
            <a:pPr>
              <a:lnSpc>
                <a:spcPct val="105000"/>
              </a:lnSpc>
            </a:pPr>
            <a:r>
              <a:rPr lang="zh-CN" altLang="zh-CN" sz="3200" dirty="0"/>
              <a:t>6) during the night:   </a:t>
            </a:r>
            <a:r>
              <a:rPr lang="zh-CN" sz="3200" dirty="0">
                <a:solidFill>
                  <a:srgbClr val="0000FF"/>
                </a:solidFill>
              </a:rPr>
              <a:t>在夜间</a:t>
            </a:r>
          </a:p>
          <a:p>
            <a:pPr>
              <a:lnSpc>
                <a:spcPct val="105000"/>
              </a:lnSpc>
            </a:pPr>
            <a:r>
              <a:rPr lang="zh-CN" altLang="zh-CN" sz="3200" dirty="0"/>
              <a:t>7) the next day:        </a:t>
            </a:r>
            <a:r>
              <a:rPr lang="zh-CN" sz="3200" dirty="0">
                <a:solidFill>
                  <a:srgbClr val="0000FF"/>
                </a:solidFill>
              </a:rPr>
              <a:t>第二天</a:t>
            </a:r>
          </a:p>
          <a:p>
            <a:pPr>
              <a:lnSpc>
                <a:spcPct val="105000"/>
              </a:lnSpc>
            </a:pPr>
            <a:r>
              <a:rPr lang="zh-CN" altLang="zh-CN" sz="3200" dirty="0"/>
              <a:t>8) for the next 10 days: </a:t>
            </a:r>
            <a:r>
              <a:rPr lang="zh-CN" sz="3200" dirty="0">
                <a:solidFill>
                  <a:srgbClr val="0000FF"/>
                </a:solidFill>
              </a:rPr>
              <a:t>在接下来的十天里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197100" y="404813"/>
            <a:ext cx="4770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dirty="0">
                <a:solidFill>
                  <a:srgbClr val="FF0000"/>
                </a:solidFill>
                <a:latin typeface="Arial" pitchFamily="34" charset="0"/>
              </a:rPr>
              <a:t>表达不同时间段的短语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7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7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7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/>
          <p:cNvSpPr>
            <a:spLocks noChangeArrowheads="1" noChangeShapeType="1"/>
          </p:cNvSpPr>
          <p:nvPr/>
        </p:nvSpPr>
        <p:spPr bwMode="auto">
          <a:xfrm rot="21160950">
            <a:off x="1219200" y="2286000"/>
            <a:ext cx="4229100" cy="15716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800" kern="10">
                <a:ln w="19050" cmpd="sng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Writing</a:t>
            </a:r>
            <a:endParaRPr lang="zh-CN" altLang="en-US" sz="4800" kern="10">
              <a:ln w="19050" cmpd="sng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685800" y="2971800"/>
            <a:ext cx="8077200" cy="3397250"/>
          </a:xfrm>
          <a:prstGeom prst="rect">
            <a:avLst/>
          </a:prstGeom>
          <a:solidFill>
            <a:srgbClr val="FF99CC">
              <a:alpha val="17999"/>
            </a:srgbClr>
          </a:solidFill>
          <a:ln w="9525" cmpd="sng">
            <a:solidFill>
              <a:srgbClr val="000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zh-CN" altLang="zh-CN" i="1">
                <a:solidFill>
                  <a:srgbClr val="663300"/>
                </a:solidFill>
                <a:latin typeface="Times New Roman" pitchFamily="18" charset="0"/>
              </a:rPr>
              <a:t>Where is it?</a:t>
            </a:r>
          </a:p>
          <a:p>
            <a:pPr>
              <a:buFont typeface="Arial" pitchFamily="34" charset="0"/>
              <a:buChar char="•"/>
            </a:pPr>
            <a:r>
              <a:rPr lang="zh-CN" altLang="zh-CN" i="1">
                <a:solidFill>
                  <a:srgbClr val="663300"/>
                </a:solidFill>
                <a:latin typeface="Times New Roman" pitchFamily="18" charset="0"/>
              </a:rPr>
              <a:t>Why do people go there?</a:t>
            </a:r>
          </a:p>
          <a:p>
            <a:pPr>
              <a:buFont typeface="Arial" pitchFamily="34" charset="0"/>
              <a:buChar char="•"/>
            </a:pPr>
            <a:r>
              <a:rPr lang="zh-CN" altLang="zh-CN" i="1">
                <a:solidFill>
                  <a:srgbClr val="663300"/>
                </a:solidFill>
                <a:latin typeface="Times New Roman" pitchFamily="18" charset="0"/>
              </a:rPr>
              <a:t> Are there any dangers from animals?</a:t>
            </a:r>
          </a:p>
          <a:p>
            <a:pPr>
              <a:buFont typeface="Arial" pitchFamily="34" charset="0"/>
              <a:buChar char="•"/>
            </a:pPr>
            <a:r>
              <a:rPr lang="zh-CN" altLang="zh-CN" i="1">
                <a:solidFill>
                  <a:srgbClr val="663300"/>
                </a:solidFill>
                <a:latin typeface="Times New Roman" pitchFamily="18" charset="0"/>
              </a:rPr>
              <a:t>How can we protect ourselves?</a:t>
            </a:r>
          </a:p>
          <a:p>
            <a:pPr>
              <a:buFont typeface="Arial" pitchFamily="34" charset="0"/>
              <a:buChar char="•"/>
            </a:pPr>
            <a:r>
              <a:rPr lang="zh-CN" altLang="zh-CN" i="1">
                <a:solidFill>
                  <a:srgbClr val="663300"/>
                </a:solidFill>
                <a:latin typeface="Times New Roman" pitchFamily="18" charset="0"/>
              </a:rPr>
              <a:t>What should we do to look after the place?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5800" y="581025"/>
            <a:ext cx="624840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400">
                <a:solidFill>
                  <a:schemeClr val="accent2"/>
                </a:solidFill>
                <a:latin typeface="Arial Narrow" pitchFamily="34" charset="0"/>
              </a:rPr>
              <a:t>Think of an area of countryside nearby. Answer the questions and make notes. You can use reference books or the Internet to help you.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60350" y="577850"/>
            <a:ext cx="50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Arial" pitchFamily="34" charset="0"/>
                <a:ea typeface="华文细黑" pitchFamily="2" charset="-122"/>
              </a:rPr>
              <a:t>5</a:t>
            </a:r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0" y="76200"/>
            <a:ext cx="990600" cy="533400"/>
          </a:xfrm>
          <a:prstGeom prst="ellipse">
            <a:avLst/>
          </a:prstGeom>
          <a:solidFill>
            <a:srgbClr val="CCFFFF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>
                <a:solidFill>
                  <a:srgbClr val="6600CC"/>
                </a:solidFill>
              </a:rPr>
              <a:t>P29</a:t>
            </a:r>
          </a:p>
        </p:txBody>
      </p:sp>
      <p:pic>
        <p:nvPicPr>
          <p:cNvPr id="32774" name="Picture 6" descr="t01fc1dc469f521a29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233363"/>
            <a:ext cx="2514600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7" descr="t01743071ff0d341ae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2057400"/>
            <a:ext cx="213360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04800" y="1752600"/>
            <a:ext cx="563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dirty="0">
                <a:solidFill>
                  <a:srgbClr val="FF3399"/>
                </a:solidFill>
                <a:cs typeface="Times New Roman" pitchFamily="18" charset="0"/>
              </a:rPr>
              <a:t>☺ </a:t>
            </a:r>
            <a:r>
              <a:rPr lang="zh-CN" altLang="zh-CN" dirty="0">
                <a:solidFill>
                  <a:srgbClr val="FF3399"/>
                </a:solidFill>
              </a:rPr>
              <a:t>Say where it is.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914400" y="2390775"/>
            <a:ext cx="7543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i="1" dirty="0">
                <a:solidFill>
                  <a:srgbClr val="6600CC"/>
                </a:solidFill>
              </a:rPr>
              <a:t>Lushan National Park is in Jiangxi Province.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04800" y="3657600"/>
            <a:ext cx="762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dirty="0">
                <a:solidFill>
                  <a:srgbClr val="FF3399"/>
                </a:solidFill>
                <a:cs typeface="Times New Roman" pitchFamily="18" charset="0"/>
              </a:rPr>
              <a:t>☺ </a:t>
            </a:r>
            <a:r>
              <a:rPr lang="zh-CN" altLang="zh-CN" dirty="0">
                <a:solidFill>
                  <a:srgbClr val="FF3399"/>
                </a:solidFill>
              </a:rPr>
              <a:t>Say why people go there.             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990600" y="4371975"/>
            <a:ext cx="7620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i="1" dirty="0">
                <a:solidFill>
                  <a:srgbClr val="6600CC"/>
                </a:solidFill>
              </a:rPr>
              <a:t>People go there to see the mountains and streams.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838200" y="609600"/>
            <a:ext cx="8305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dirty="0">
                <a:solidFill>
                  <a:schemeClr val="accent2"/>
                </a:solidFill>
                <a:latin typeface="Arial Narrow" pitchFamily="34" charset="0"/>
              </a:rPr>
              <a:t>Write sentences with the notes you have made in Activity 5.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260350" y="609600"/>
            <a:ext cx="50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Arial" pitchFamily="34" charset="0"/>
                <a:ea typeface="华文细黑" pitchFamily="2" charset="-122"/>
              </a:rPr>
              <a:t>6</a:t>
            </a:r>
          </a:p>
        </p:txBody>
      </p:sp>
      <p:sp>
        <p:nvSpPr>
          <p:cNvPr id="33800" name="Oval 8"/>
          <p:cNvSpPr>
            <a:spLocks noChangeArrowheads="1"/>
          </p:cNvSpPr>
          <p:nvPr/>
        </p:nvSpPr>
        <p:spPr bwMode="auto">
          <a:xfrm>
            <a:off x="0" y="0"/>
            <a:ext cx="990600" cy="533400"/>
          </a:xfrm>
          <a:prstGeom prst="ellipse">
            <a:avLst/>
          </a:prstGeom>
          <a:solidFill>
            <a:srgbClr val="CCFFFF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>
                <a:solidFill>
                  <a:srgbClr val="6600CC"/>
                </a:solidFill>
              </a:rPr>
              <a:t>P29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5" grpId="0" autoUpdateAnimBg="0"/>
      <p:bldP spid="33796" grpId="0" autoUpdateAnimBg="0"/>
      <p:bldP spid="3379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85800" y="1905000"/>
            <a:ext cx="27432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25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gun</a:t>
            </a:r>
          </a:p>
          <a:p>
            <a:pPr algn="r">
              <a:spcBef>
                <a:spcPct val="25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soft</a:t>
            </a:r>
          </a:p>
          <a:p>
            <a:pPr algn="r">
              <a:spcBef>
                <a:spcPct val="25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still</a:t>
            </a:r>
          </a:p>
          <a:p>
            <a:pPr algn="r">
              <a:spcBef>
                <a:spcPct val="25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wood</a:t>
            </a:r>
          </a:p>
          <a:p>
            <a:pPr algn="r">
              <a:spcBef>
                <a:spcPct val="25000"/>
              </a:spcBef>
            </a:pPr>
            <a:r>
              <a:rPr lang="zh-CN" altLang="zh-CN" dirty="0">
                <a:solidFill>
                  <a:srgbClr val="3333FF"/>
                </a:solidFill>
              </a:rPr>
              <a:t> blood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86200" y="1905000"/>
            <a:ext cx="48006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</a:pPr>
            <a:r>
              <a:rPr lang="zh-CN" altLang="zh-CN" dirty="0"/>
              <a:t>   </a:t>
            </a:r>
            <a:r>
              <a:rPr lang="zh-CN" altLang="zh-CN" i="1" dirty="0">
                <a:solidFill>
                  <a:srgbClr val="FF0066"/>
                </a:solidFill>
              </a:rPr>
              <a:t>n.</a:t>
            </a:r>
            <a:r>
              <a:rPr lang="zh-CN" altLang="zh-CN" dirty="0"/>
              <a:t>   </a:t>
            </a:r>
            <a:r>
              <a:rPr lang="zh-CN" dirty="0"/>
              <a:t>枪</a:t>
            </a:r>
          </a:p>
          <a:p>
            <a:pPr>
              <a:spcBef>
                <a:spcPct val="25000"/>
              </a:spcBef>
            </a:pPr>
            <a:r>
              <a:rPr lang="zh-CN" dirty="0"/>
              <a:t> </a:t>
            </a:r>
            <a:r>
              <a:rPr lang="zh-CN" altLang="zh-CN" i="1" dirty="0">
                <a:solidFill>
                  <a:srgbClr val="FF0066"/>
                </a:solidFill>
              </a:rPr>
              <a:t>adj.  </a:t>
            </a:r>
            <a:r>
              <a:rPr lang="zh-CN" dirty="0"/>
              <a:t>软的；柔软的</a:t>
            </a:r>
          </a:p>
          <a:p>
            <a:pPr>
              <a:spcBef>
                <a:spcPct val="25000"/>
              </a:spcBef>
            </a:pPr>
            <a:r>
              <a:rPr lang="zh-CN" i="1" dirty="0">
                <a:solidFill>
                  <a:srgbClr val="FF0066"/>
                </a:solidFill>
              </a:rPr>
              <a:t> </a:t>
            </a:r>
            <a:r>
              <a:rPr lang="zh-CN" altLang="zh-CN" i="1" dirty="0">
                <a:solidFill>
                  <a:srgbClr val="FF0066"/>
                </a:solidFill>
              </a:rPr>
              <a:t>adj.  </a:t>
            </a:r>
            <a:r>
              <a:rPr lang="zh-CN" dirty="0"/>
              <a:t>静止的；不动的</a:t>
            </a:r>
          </a:p>
          <a:p>
            <a:pPr>
              <a:spcBef>
                <a:spcPct val="25000"/>
              </a:spcBef>
            </a:pPr>
            <a:r>
              <a:rPr lang="zh-CN" i="1" dirty="0">
                <a:solidFill>
                  <a:srgbClr val="FF0066"/>
                </a:solidFill>
              </a:rPr>
              <a:t>  </a:t>
            </a:r>
            <a:r>
              <a:rPr lang="zh-CN" altLang="zh-CN" i="1" dirty="0">
                <a:solidFill>
                  <a:srgbClr val="FF0066"/>
                </a:solidFill>
              </a:rPr>
              <a:t>n.    </a:t>
            </a:r>
            <a:r>
              <a:rPr lang="zh-CN" altLang="zh-CN" dirty="0"/>
              <a:t>(</a:t>
            </a:r>
            <a:r>
              <a:rPr lang="zh-CN" dirty="0"/>
              <a:t>小</a:t>
            </a:r>
            <a:r>
              <a:rPr lang="zh-CN" altLang="zh-CN" dirty="0"/>
              <a:t>)</a:t>
            </a:r>
            <a:r>
              <a:rPr lang="zh-CN" dirty="0"/>
              <a:t>树林；林地</a:t>
            </a:r>
          </a:p>
          <a:p>
            <a:pPr>
              <a:spcBef>
                <a:spcPct val="25000"/>
              </a:spcBef>
            </a:pPr>
            <a:r>
              <a:rPr lang="zh-CN" i="1" dirty="0">
                <a:solidFill>
                  <a:srgbClr val="FF0066"/>
                </a:solidFill>
              </a:rPr>
              <a:t>  </a:t>
            </a:r>
            <a:r>
              <a:rPr lang="zh-CN" altLang="zh-CN" i="1" dirty="0">
                <a:solidFill>
                  <a:srgbClr val="FF0066"/>
                </a:solidFill>
              </a:rPr>
              <a:t>n.    </a:t>
            </a:r>
            <a:r>
              <a:rPr lang="zh-CN" dirty="0"/>
              <a:t>血；血液</a:t>
            </a:r>
          </a:p>
        </p:txBody>
      </p:sp>
      <p:pic>
        <p:nvPicPr>
          <p:cNvPr id="7172" name="Picture 4" descr="16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304800"/>
            <a:ext cx="54864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752600" y="669925"/>
            <a:ext cx="5562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4000" dirty="0">
                <a:solidFill>
                  <a:schemeClr val="bg1"/>
                </a:solidFill>
              </a:rPr>
              <a:t>Words 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81000" y="2754313"/>
            <a:ext cx="7696200" cy="75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FF3399"/>
                </a:solidFill>
              </a:rPr>
              <a:t>☺ Say how we can protect ourselves.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81000" y="4114800"/>
            <a:ext cx="830580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dirty="0">
                <a:solidFill>
                  <a:srgbClr val="FF3399"/>
                </a:solidFill>
                <a:cs typeface="Times New Roman" pitchFamily="18" charset="0"/>
              </a:rPr>
              <a:t>☺ </a:t>
            </a:r>
            <a:r>
              <a:rPr lang="zh-CN" altLang="zh-CN" dirty="0">
                <a:solidFill>
                  <a:srgbClr val="FF3399"/>
                </a:solidFill>
              </a:rPr>
              <a:t>Say what we should do to look after the place.             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990600" y="5410200"/>
            <a:ext cx="769620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i="1" dirty="0">
                <a:solidFill>
                  <a:srgbClr val="6600CC"/>
                </a:solidFill>
              </a:rPr>
              <a:t>We should allow only 1,000 people to visit it each day.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990600" y="3429000"/>
            <a:ext cx="577215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i="1" dirty="0">
                <a:solidFill>
                  <a:srgbClr val="6600CC"/>
                </a:solidFill>
              </a:rPr>
              <a:t>We mustn’t walk in the grass.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81000" y="381000"/>
            <a:ext cx="838200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dirty="0">
                <a:solidFill>
                  <a:srgbClr val="FF3399"/>
                </a:solidFill>
              </a:rPr>
              <a:t>☺ Say if there are any dangers from animals.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838200" y="1612900"/>
            <a:ext cx="8077200" cy="124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>
                    <a:alpha val="75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zh-CN" altLang="zh-CN" i="1" dirty="0">
                <a:solidFill>
                  <a:srgbClr val="6600CC"/>
                </a:solidFill>
              </a:rPr>
              <a:t>The fish and birds there are not dangerous, but there are some snakes.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uild="p" autoUpdateAnimBg="0"/>
      <p:bldP spid="34819" grpId="0" autoUpdateAnimBg="0"/>
      <p:bldP spid="34820" grpId="0" autoUpdateAnimBg="0"/>
      <p:bldP spid="34821" grpId="0" autoUpdateAnimBg="0"/>
      <p:bldP spid="34822" grpId="0" autoUpdateAnimBg="0"/>
      <p:bldP spid="34823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04800" y="941388"/>
            <a:ext cx="8686800" cy="558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3895725" algn="l"/>
              </a:tabLst>
            </a:pPr>
            <a:r>
              <a:rPr lang="zh-CN" altLang="zh-CN" i="1">
                <a:solidFill>
                  <a:srgbClr val="006600"/>
                </a:solidFill>
              </a:rPr>
              <a:t>      Lushan National Park is in Jiangxi Province. Every year, many tourists go there to see the mountains and streams. As we enjoy the park, </a:t>
            </a:r>
            <a:r>
              <a:rPr lang="zh-CN" altLang="zh-CN" i="1">
                <a:solidFill>
                  <a:srgbClr val="FF0066"/>
                </a:solidFill>
              </a:rPr>
              <a:t>we must</a:t>
            </a:r>
            <a:r>
              <a:rPr lang="zh-CN" altLang="zh-CN" i="1">
                <a:solidFill>
                  <a:srgbClr val="006600"/>
                </a:solidFill>
              </a:rPr>
              <a:t> be careful of some dangers from animals.</a:t>
            </a:r>
            <a:r>
              <a:rPr lang="zh-CN" altLang="zh-CN"/>
              <a:t> </a:t>
            </a:r>
            <a:r>
              <a:rPr lang="zh-CN" altLang="zh-CN" i="1">
                <a:solidFill>
                  <a:srgbClr val="006600"/>
                </a:solidFill>
              </a:rPr>
              <a:t>The fish and birds there are not dangerous, but there are some snakes. So, </a:t>
            </a:r>
            <a:r>
              <a:rPr lang="zh-CN" altLang="zh-CN" i="1">
                <a:solidFill>
                  <a:srgbClr val="FF0066"/>
                </a:solidFill>
              </a:rPr>
              <a:t>we mustn’t</a:t>
            </a:r>
            <a:r>
              <a:rPr lang="zh-CN" altLang="zh-CN" i="1">
                <a:solidFill>
                  <a:srgbClr val="006600"/>
                </a:solidFill>
              </a:rPr>
              <a:t> walk in the grass. And I think </a:t>
            </a:r>
            <a:r>
              <a:rPr lang="zh-CN" altLang="zh-CN" i="1">
                <a:solidFill>
                  <a:srgbClr val="FF0066"/>
                </a:solidFill>
              </a:rPr>
              <a:t>we should</a:t>
            </a:r>
            <a:r>
              <a:rPr lang="zh-CN" altLang="zh-CN" i="1">
                <a:solidFill>
                  <a:srgbClr val="006600"/>
                </a:solidFill>
              </a:rPr>
              <a:t> allow only 1,000 people to visit it each day to look after the place.</a:t>
            </a:r>
            <a:endParaRPr lang="zh-CN" altLang="zh-CN"/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4038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chemeClr val="accent2"/>
                </a:solidFill>
                <a:latin typeface="Comic Sans MS" pitchFamily="66" charset="0"/>
              </a:rPr>
              <a:t>Possible answers: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676400" y="1143000"/>
            <a:ext cx="5486400" cy="641350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dirty="0">
                <a:solidFill>
                  <a:schemeClr val="bg1"/>
                </a:solidFill>
              </a:rPr>
              <a:t>本课时主要短语和句型</a:t>
            </a:r>
          </a:p>
        </p:txBody>
      </p:sp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125413" y="228600"/>
            <a:ext cx="3455987" cy="720725"/>
            <a:chOff x="0" y="0"/>
            <a:chExt cx="1859" cy="454"/>
          </a:xfrm>
        </p:grpSpPr>
        <p:pic>
          <p:nvPicPr>
            <p:cNvPr id="36868" name="Picture 4" descr="未标题-2副本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5"/>
              <a:ext cx="1859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69" name="Rectangle 5"/>
            <p:cNvSpPr>
              <a:spLocks noChangeArrowheads="1"/>
            </p:cNvSpPr>
            <p:nvPr/>
          </p:nvSpPr>
          <p:spPr bwMode="auto">
            <a:xfrm>
              <a:off x="323" y="0"/>
              <a:ext cx="1400" cy="442"/>
            </a:xfrm>
            <a:prstGeom prst="rect">
              <a:avLst/>
            </a:prstGeom>
            <a:noFill/>
            <a:ln>
              <a:noFill/>
            </a:ln>
            <a:effectLst>
              <a:outerShdw dist="12700" dir="5400000" algn="ctr" rotWithShape="0">
                <a:schemeClr val="bg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r>
                <a:rPr lang="zh-CN" sz="4000" dirty="0">
                  <a:solidFill>
                    <a:srgbClr val="6600FF"/>
                  </a:solidFill>
                  <a:latin typeface="Arial" pitchFamily="34" charset="0"/>
                </a:rPr>
                <a:t>总结回顾</a:t>
              </a:r>
            </a:p>
          </p:txBody>
        </p:sp>
      </p:grp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838200" y="1981200"/>
            <a:ext cx="7646988" cy="427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5000"/>
              </a:lnSpc>
            </a:pPr>
            <a:r>
              <a:rPr lang="zh-CN" altLang="zh-CN" dirty="0">
                <a:latin typeface="Times New Roman" pitchFamily="18" charset="0"/>
              </a:rPr>
              <a:t>1. the three of us</a:t>
            </a:r>
          </a:p>
          <a:p>
            <a:pPr>
              <a:lnSpc>
                <a:spcPct val="95000"/>
              </a:lnSpc>
            </a:pPr>
            <a:r>
              <a:rPr lang="zh-CN" altLang="zh-CN" dirty="0">
                <a:latin typeface="Times New Roman" pitchFamily="18" charset="0"/>
              </a:rPr>
              <a:t>2. tidy up</a:t>
            </a:r>
          </a:p>
          <a:p>
            <a:pPr>
              <a:lnSpc>
                <a:spcPct val="95000"/>
              </a:lnSpc>
            </a:pPr>
            <a:r>
              <a:rPr lang="zh-CN" altLang="zh-CN" dirty="0">
                <a:latin typeface="Times New Roman" pitchFamily="18" charset="0"/>
              </a:rPr>
              <a:t>3. reach out</a:t>
            </a:r>
          </a:p>
          <a:p>
            <a:pPr>
              <a:lnSpc>
                <a:spcPct val="95000"/>
              </a:lnSpc>
            </a:pPr>
            <a:r>
              <a:rPr lang="zh-CN" altLang="zh-CN" dirty="0">
                <a:latin typeface="Times New Roman" pitchFamily="18" charset="0"/>
              </a:rPr>
              <a:t>4. And we should make lots of noise.</a:t>
            </a:r>
          </a:p>
          <a:p>
            <a:pPr>
              <a:lnSpc>
                <a:spcPct val="95000"/>
              </a:lnSpc>
            </a:pPr>
            <a:r>
              <a:rPr lang="zh-CN" altLang="zh-CN" dirty="0">
                <a:latin typeface="Times New Roman" pitchFamily="18" charset="0"/>
              </a:rPr>
              <a:t>5. If you see a bear, you mustn’t make any sudden moves or make a sound.</a:t>
            </a:r>
          </a:p>
          <a:p>
            <a:pPr>
              <a:lnSpc>
                <a:spcPct val="95000"/>
              </a:lnSpc>
            </a:pPr>
            <a:r>
              <a:rPr lang="zh-CN" altLang="zh-CN" dirty="0">
                <a:latin typeface="Times New Roman" pitchFamily="18" charset="0"/>
              </a:rPr>
              <a:t>6. I saw a baby bear playing with some sticks and stones.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04800" y="1358900"/>
            <a:ext cx="8610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4000" dirty="0">
                <a:solidFill>
                  <a:srgbClr val="0066FF"/>
                </a:solidFill>
                <a:latin typeface="Comic Sans MS" pitchFamily="66" charset="0"/>
              </a:rPr>
              <a:t>Now 2 mins to test your spelling.</a:t>
            </a:r>
          </a:p>
        </p:txBody>
      </p:sp>
      <p:sp>
        <p:nvSpPr>
          <p:cNvPr id="37891" name="WordArt 3"/>
          <p:cNvSpPr>
            <a:spLocks noChangeArrowheads="1" noChangeShapeType="1"/>
          </p:cNvSpPr>
          <p:nvPr/>
        </p:nvSpPr>
        <p:spPr bwMode="auto">
          <a:xfrm>
            <a:off x="2667000" y="498475"/>
            <a:ext cx="3295650" cy="89852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en-US" altLang="zh-CN" sz="4400" kern="10" spc="-440" dirty="0">
                <a:ln w="12700" cmpd="sng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Comic Sans MS"/>
              </a:rPr>
              <a:t>Spelling Bee</a:t>
            </a:r>
            <a:endParaRPr lang="zh-CN" altLang="en-US" sz="4400" kern="10" spc="-440" dirty="0">
              <a:ln w="12700" cmpd="sng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Comic Sans MS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28600" y="2093913"/>
            <a:ext cx="8610600" cy="2919412"/>
          </a:xfrm>
          <a:prstGeom prst="rect">
            <a:avLst/>
          </a:prstGeom>
          <a:solidFill>
            <a:schemeClr val="bg1">
              <a:alpha val="54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"/>
              </a:spcBef>
            </a:pPr>
            <a:r>
              <a:rPr lang="zh-CN" altLang="zh-CN" dirty="0">
                <a:solidFill>
                  <a:srgbClr val="6600CC"/>
                </a:solidFill>
                <a:latin typeface="Times New Roman" pitchFamily="18" charset="0"/>
              </a:rPr>
              <a:t>1.</a:t>
            </a:r>
            <a:r>
              <a:rPr lang="zh-CN" altLang="zh-CN" dirty="0">
                <a:solidFill>
                  <a:srgbClr val="FF0066"/>
                </a:solidFill>
                <a:latin typeface="Times New Roman" pitchFamily="18" charset="0"/>
              </a:rPr>
              <a:t> English-Chinese</a:t>
            </a:r>
          </a:p>
          <a:p>
            <a:pPr>
              <a:spcBef>
                <a:spcPct val="5000"/>
              </a:spcBef>
            </a:pPr>
            <a:r>
              <a:rPr lang="zh-CN" altLang="zh-CN" dirty="0">
                <a:latin typeface="Times New Roman" pitchFamily="18" charset="0"/>
              </a:rPr>
              <a:t>    sudden        soft        blood       wood    still       tent        wood          gun </a:t>
            </a:r>
            <a:endParaRPr lang="zh-CN" altLang="zh-CN" dirty="0">
              <a:solidFill>
                <a:srgbClr val="6600CC"/>
              </a:solidFill>
              <a:latin typeface="Times New Roman" pitchFamily="18" charset="0"/>
            </a:endParaRPr>
          </a:p>
          <a:p>
            <a:pPr>
              <a:spcBef>
                <a:spcPct val="5000"/>
              </a:spcBef>
            </a:pPr>
            <a:r>
              <a:rPr lang="zh-CN" altLang="zh-CN" dirty="0">
                <a:solidFill>
                  <a:srgbClr val="6600CC"/>
                </a:solidFill>
                <a:latin typeface="Times New Roman" pitchFamily="18" charset="0"/>
              </a:rPr>
              <a:t>2.</a:t>
            </a:r>
            <a:r>
              <a:rPr lang="zh-CN" altLang="zh-CN" dirty="0">
                <a:solidFill>
                  <a:srgbClr val="FF0066"/>
                </a:solidFill>
                <a:latin typeface="Times New Roman" pitchFamily="18" charset="0"/>
              </a:rPr>
              <a:t> Chinese-English </a:t>
            </a:r>
          </a:p>
          <a:p>
            <a:pPr>
              <a:spcBef>
                <a:spcPct val="5000"/>
              </a:spcBef>
            </a:pPr>
            <a:r>
              <a:rPr lang="zh-CN" altLang="zh-CN" dirty="0">
                <a:latin typeface="Times New Roman" pitchFamily="18" charset="0"/>
              </a:rPr>
              <a:t>    </a:t>
            </a:r>
            <a:r>
              <a:rPr lang="zh-CN" dirty="0">
                <a:latin typeface="Times New Roman" pitchFamily="18" charset="0"/>
              </a:rPr>
              <a:t>入睡</a:t>
            </a:r>
            <a:r>
              <a:rPr lang="zh-CN" altLang="zh-CN" dirty="0">
                <a:latin typeface="Times New Roman" pitchFamily="18" charset="0"/>
              </a:rPr>
              <a:t>; </a:t>
            </a:r>
            <a:r>
              <a:rPr lang="zh-CN" dirty="0">
                <a:latin typeface="Times New Roman" pitchFamily="18" charset="0"/>
              </a:rPr>
              <a:t>睡着     悬挂</a:t>
            </a:r>
            <a:r>
              <a:rPr lang="zh-CN" altLang="zh-CN" dirty="0">
                <a:latin typeface="Times New Roman" pitchFamily="18" charset="0"/>
              </a:rPr>
              <a:t>; </a:t>
            </a:r>
            <a:r>
              <a:rPr lang="zh-CN" dirty="0">
                <a:latin typeface="Times New Roman" pitchFamily="18" charset="0"/>
              </a:rPr>
              <a:t>吊      每次</a:t>
            </a:r>
            <a:r>
              <a:rPr lang="zh-CN" altLang="zh-CN" dirty="0">
                <a:latin typeface="Times New Roman" pitchFamily="18" charset="0"/>
              </a:rPr>
              <a:t>; </a:t>
            </a:r>
            <a:r>
              <a:rPr lang="zh-CN" dirty="0">
                <a:latin typeface="Times New Roman" pitchFamily="18" charset="0"/>
              </a:rPr>
              <a:t>每当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85800" y="5118100"/>
            <a:ext cx="7848600" cy="1190625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>
                <a:solidFill>
                  <a:schemeClr val="accent2"/>
                </a:solidFill>
                <a:latin typeface="Comic Sans MS" pitchFamily="66" charset="0"/>
              </a:rPr>
              <a:t>When finished, exchange your papers to see who does the best.</a:t>
            </a:r>
          </a:p>
        </p:txBody>
      </p:sp>
      <p:pic>
        <p:nvPicPr>
          <p:cNvPr id="37894" name="Picture 6" descr="th (5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269875"/>
            <a:ext cx="13763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animBg="1"/>
      <p:bldP spid="37892" grpId="0" animBg="1" autoUpdateAnimBg="0"/>
      <p:bldP spid="37893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ChangeArrowheads="1"/>
          </p:cNvSpPr>
          <p:nvPr/>
        </p:nvSpPr>
        <p:spPr bwMode="auto">
          <a:xfrm>
            <a:off x="1066800" y="838200"/>
            <a:ext cx="7086600" cy="1143000"/>
          </a:xfrm>
          <a:prstGeom prst="roundRect">
            <a:avLst>
              <a:gd name="adj" fmla="val 16667"/>
            </a:avLst>
          </a:prstGeom>
          <a:solidFill>
            <a:srgbClr val="CCFFFF">
              <a:alpha val="31999"/>
            </a:srgbClr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81000" y="241300"/>
            <a:ext cx="8229600" cy="170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dirty="0">
                <a:solidFill>
                  <a:srgbClr val="6600CC"/>
                </a:solidFill>
              </a:rPr>
              <a:t>Ⅰ. </a:t>
            </a:r>
            <a:r>
              <a:rPr lang="zh-CN" dirty="0">
                <a:solidFill>
                  <a:srgbClr val="6600CC"/>
                </a:solidFill>
              </a:rPr>
              <a:t>用方框中合适词的恰当形式填空。</a:t>
            </a:r>
          </a:p>
          <a:p>
            <a:pPr algn="ctr"/>
            <a:r>
              <a:rPr lang="zh-CN" dirty="0">
                <a:solidFill>
                  <a:srgbClr val="6600CC"/>
                </a:solidFill>
              </a:rPr>
              <a:t>  </a:t>
            </a:r>
            <a:r>
              <a:rPr lang="zh-CN" altLang="zh-CN" sz="3400" dirty="0"/>
              <a:t>reach out         watch out        stick    </a:t>
            </a:r>
          </a:p>
          <a:p>
            <a:pPr algn="ctr"/>
            <a:r>
              <a:rPr lang="zh-CN" altLang="zh-CN" sz="3400" dirty="0"/>
              <a:t>sudden     tidy up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228600" y="2057400"/>
            <a:ext cx="8915400" cy="4751388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zh-CN" sz="3400" dirty="0"/>
              <a:t>1. “__________! That car nearly hit you.</a:t>
            </a:r>
          </a:p>
          <a:p>
            <a:r>
              <a:rPr lang="zh-CN" altLang="zh-CN" sz="3400" dirty="0"/>
              <a:t>2. Now let’s find some _________ to make a fire.</a:t>
            </a:r>
          </a:p>
          <a:p>
            <a:pPr>
              <a:lnSpc>
                <a:spcPct val="95000"/>
              </a:lnSpc>
            </a:pPr>
            <a:r>
              <a:rPr lang="zh-CN" altLang="zh-CN" sz="3400" dirty="0"/>
              <a:t>3. There was a _________ storm, and we all got wet.</a:t>
            </a:r>
          </a:p>
          <a:p>
            <a:pPr>
              <a:lnSpc>
                <a:spcPct val="95000"/>
              </a:lnSpc>
            </a:pPr>
            <a:r>
              <a:rPr lang="zh-CN" altLang="zh-CN" sz="3400" dirty="0"/>
              <a:t>4. What a mess! ___________ your room right now, Jeff.</a:t>
            </a:r>
          </a:p>
          <a:p>
            <a:pPr>
              <a:spcBef>
                <a:spcPct val="20000"/>
              </a:spcBef>
            </a:pPr>
            <a:r>
              <a:rPr lang="zh-CN" altLang="zh-CN" sz="3400" dirty="0"/>
              <a:t>5. The monkey ___________ a hand through the </a:t>
            </a:r>
            <a:r>
              <a:rPr lang="zh-CN" altLang="zh-CN" sz="3400" i="1" dirty="0"/>
              <a:t>bars</a:t>
            </a:r>
            <a:r>
              <a:rPr lang="zh-CN" altLang="zh-CN" sz="3400" dirty="0"/>
              <a:t> (</a:t>
            </a:r>
            <a:r>
              <a:rPr lang="zh-CN" sz="3400" dirty="0"/>
              <a:t>栅栏</a:t>
            </a:r>
            <a:r>
              <a:rPr lang="zh-CN" altLang="zh-CN" sz="3400" dirty="0"/>
              <a:t>) and took the bananas.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914400" y="202565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i="1">
                <a:solidFill>
                  <a:srgbClr val="FF0066"/>
                </a:solidFill>
              </a:rPr>
              <a:t>Watch out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572000" y="25146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i="1">
                <a:solidFill>
                  <a:srgbClr val="FF0066"/>
                </a:solidFill>
              </a:rPr>
              <a:t> sticks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200400" y="35052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i="1">
                <a:solidFill>
                  <a:srgbClr val="FF0066"/>
                </a:solidFill>
              </a:rPr>
              <a:t> sudden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3505200" y="4495800"/>
            <a:ext cx="2057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i="1">
                <a:solidFill>
                  <a:srgbClr val="FF0066"/>
                </a:solidFill>
              </a:rPr>
              <a:t>Tidy up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895600" y="5607050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i="1">
                <a:solidFill>
                  <a:srgbClr val="FF0066"/>
                </a:solidFill>
              </a:rPr>
              <a:t>  reached out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8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5000"/>
          </a:xfrm>
        </p:spPr>
        <p:txBody>
          <a:bodyPr/>
          <a:lstStyle/>
          <a:p>
            <a:r>
              <a:rPr lang="zh-CN" sz="3600" b="1" dirty="0">
                <a:solidFill>
                  <a:srgbClr val="000099"/>
                </a:solidFill>
                <a:ea typeface="黑体" pitchFamily="49" charset="-122"/>
              </a:rPr>
              <a:t>单项选择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4100"/>
            <a:ext cx="8229600" cy="50720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zh-CN" b="1" dirty="0">
                <a:latin typeface="Times New Roman" pitchFamily="18" charset="0"/>
              </a:rPr>
              <a:t>1. </a:t>
            </a:r>
            <a:r>
              <a:rPr lang="zh-CN" b="1" dirty="0">
                <a:latin typeface="Times New Roman" pitchFamily="18" charset="0"/>
              </a:rPr>
              <a:t>－</a:t>
            </a:r>
            <a:r>
              <a:rPr lang="zh-CN" altLang="zh-CN" b="1" dirty="0">
                <a:latin typeface="Times New Roman" pitchFamily="18" charset="0"/>
              </a:rPr>
              <a:t>Don’t make a ___ in the library, Bill.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 dirty="0">
                <a:latin typeface="Times New Roman" pitchFamily="18" charset="0"/>
              </a:rPr>
              <a:t>    </a:t>
            </a:r>
            <a:r>
              <a:rPr lang="zh-CN" b="1" dirty="0">
                <a:latin typeface="Times New Roman" pitchFamily="18" charset="0"/>
              </a:rPr>
              <a:t>－</a:t>
            </a:r>
            <a:r>
              <a:rPr lang="zh-CN" altLang="zh-CN" b="1" dirty="0">
                <a:latin typeface="Times New Roman" pitchFamily="18" charset="0"/>
              </a:rPr>
              <a:t>Sorry, I won’t do that again.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 dirty="0">
                <a:latin typeface="Times New Roman" pitchFamily="18" charset="0"/>
              </a:rPr>
              <a:t>   A. voice   B. noise   C. sound   D. singing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 dirty="0">
                <a:latin typeface="Times New Roman" pitchFamily="18" charset="0"/>
              </a:rPr>
              <a:t>2. </a:t>
            </a:r>
            <a:r>
              <a:rPr lang="zh-CN" b="1" dirty="0">
                <a:latin typeface="Times New Roman" pitchFamily="18" charset="0"/>
              </a:rPr>
              <a:t>－</a:t>
            </a:r>
            <a:r>
              <a:rPr lang="zh-CN" altLang="zh-CN" b="1" dirty="0">
                <a:latin typeface="Times New Roman" pitchFamily="18" charset="0"/>
              </a:rPr>
              <a:t>Where’s Mr. Yu, do you know?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 dirty="0">
                <a:latin typeface="Times New Roman" pitchFamily="18" charset="0"/>
              </a:rPr>
              <a:t>    </a:t>
            </a:r>
            <a:r>
              <a:rPr lang="zh-CN" b="1" dirty="0">
                <a:latin typeface="Times New Roman" pitchFamily="18" charset="0"/>
              </a:rPr>
              <a:t>－</a:t>
            </a:r>
            <a:r>
              <a:rPr lang="zh-CN" altLang="zh-CN" b="1" dirty="0">
                <a:latin typeface="Times New Roman" pitchFamily="18" charset="0"/>
              </a:rPr>
              <a:t>Well, it’s hard to say. But I saw him ________ a football game just now.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 dirty="0">
                <a:latin typeface="Times New Roman" pitchFamily="18" charset="0"/>
              </a:rPr>
              <a:t>                                      (2006</a:t>
            </a:r>
            <a:r>
              <a:rPr lang="zh-CN" b="1" dirty="0">
                <a:latin typeface="Times New Roman" pitchFamily="18" charset="0"/>
              </a:rPr>
              <a:t>河南省课改区</a:t>
            </a:r>
            <a:r>
              <a:rPr lang="zh-CN" altLang="zh-CN" b="1" dirty="0">
                <a:latin typeface="Times New Roman" pitchFamily="18" charset="0"/>
              </a:rPr>
              <a:t>)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 dirty="0">
                <a:latin typeface="Times New Roman" pitchFamily="18" charset="0"/>
              </a:rPr>
              <a:t>    A. was watching      B. watching   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b="1" dirty="0">
                <a:latin typeface="Times New Roman" pitchFamily="18" charset="0"/>
              </a:rPr>
              <a:t>    C. had watched       D. watched  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52863" y="1054100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476375" y="3641725"/>
            <a:ext cx="431800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B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  <p:bldP spid="39941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93738"/>
            <a:ext cx="8229600" cy="54324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zh-CN" sz="2800" b="1" dirty="0">
                <a:latin typeface="Times New Roman" pitchFamily="18" charset="0"/>
              </a:rPr>
              <a:t>3. ―Do you still remember______me  somewhere in Shanghai? </a:t>
            </a:r>
            <a:br>
              <a:rPr lang="zh-CN" altLang="zh-CN" sz="2800" b="1" dirty="0">
                <a:latin typeface="Times New Roman" pitchFamily="18" charset="0"/>
              </a:rPr>
            </a:br>
            <a:r>
              <a:rPr lang="zh-CN" altLang="zh-CN" sz="2800" b="1" dirty="0">
                <a:latin typeface="Times New Roman" pitchFamily="18" charset="0"/>
              </a:rPr>
              <a:t>―Yes, of course. Two years ago. 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sz="2800" b="1" dirty="0">
                <a:latin typeface="Times New Roman" pitchFamily="18" charset="0"/>
              </a:rPr>
              <a:t>                                                    (</a:t>
            </a:r>
            <a:r>
              <a:rPr lang="zh-CN" sz="2800" b="1" dirty="0">
                <a:latin typeface="Times New Roman" pitchFamily="18" charset="0"/>
              </a:rPr>
              <a:t>重庆市中考真题</a:t>
            </a:r>
            <a:r>
              <a:rPr lang="zh-CN" altLang="zh-CN" sz="2800" b="1" dirty="0">
                <a:latin typeface="Times New Roman" pitchFamily="18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sz="2800" b="1" dirty="0">
                <a:latin typeface="Times New Roman" pitchFamily="18" charset="0"/>
              </a:rPr>
              <a:t>    A. to see B. see C. seeing D. saw 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zh-CN" sz="2800" b="1" dirty="0">
                <a:latin typeface="Times New Roman" pitchFamily="18" charset="0"/>
              </a:rPr>
              <a:t>4. ― Mr Wang, I have trouble _____ the text.</a:t>
            </a:r>
            <a:br>
              <a:rPr lang="zh-CN" altLang="zh-CN" sz="2800" b="1" dirty="0">
                <a:latin typeface="Times New Roman" pitchFamily="18" charset="0"/>
              </a:rPr>
            </a:br>
            <a:r>
              <a:rPr lang="zh-CN" altLang="zh-CN" sz="2800" b="1" dirty="0">
                <a:latin typeface="Times New Roman" pitchFamily="18" charset="0"/>
              </a:rPr>
              <a:t>―Remember _____ it three times at least.</a:t>
            </a:r>
            <a:br>
              <a:rPr lang="zh-CN" altLang="zh-CN" sz="2800" b="1" dirty="0">
                <a:latin typeface="Times New Roman" pitchFamily="18" charset="0"/>
              </a:rPr>
            </a:br>
            <a:r>
              <a:rPr lang="zh-CN" altLang="zh-CN" sz="2800" b="1" dirty="0">
                <a:latin typeface="Times New Roman" pitchFamily="18" charset="0"/>
              </a:rPr>
              <a:t>                                                      (2007</a:t>
            </a:r>
            <a:r>
              <a:rPr lang="zh-CN" sz="2800" b="1" dirty="0">
                <a:latin typeface="Times New Roman" pitchFamily="18" charset="0"/>
              </a:rPr>
              <a:t>年山东威海</a:t>
            </a:r>
            <a:r>
              <a:rPr lang="zh-CN" altLang="zh-CN" sz="2800" b="1" dirty="0">
                <a:latin typeface="Times New Roman" pitchFamily="18" charset="0"/>
              </a:rPr>
              <a:t>) </a:t>
            </a:r>
            <a:r>
              <a:rPr lang="zh-CN" sz="2800" b="1" dirty="0">
                <a:latin typeface="Times New Roman" pitchFamily="18" charset="0"/>
              </a:rPr>
              <a:t>　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sz="2800" b="1" dirty="0">
                <a:latin typeface="Times New Roman" pitchFamily="18" charset="0"/>
              </a:rPr>
              <a:t>     </a:t>
            </a:r>
            <a:r>
              <a:rPr lang="zh-CN" altLang="zh-CN" sz="2800" b="1" dirty="0">
                <a:latin typeface="Times New Roman" pitchFamily="18" charset="0"/>
              </a:rPr>
              <a:t>A. to understand; reading</a:t>
            </a:r>
            <a:br>
              <a:rPr lang="zh-CN" altLang="zh-CN" sz="2800" b="1" dirty="0">
                <a:latin typeface="Times New Roman" pitchFamily="18" charset="0"/>
              </a:rPr>
            </a:br>
            <a:r>
              <a:rPr lang="zh-CN" altLang="zh-CN" sz="2800" b="1" dirty="0">
                <a:latin typeface="Times New Roman" pitchFamily="18" charset="0"/>
              </a:rPr>
              <a:t> B. understanding; reading</a:t>
            </a:r>
            <a:br>
              <a:rPr lang="zh-CN" altLang="zh-CN" sz="2800" b="1" dirty="0">
                <a:latin typeface="Times New Roman" pitchFamily="18" charset="0"/>
              </a:rPr>
            </a:br>
            <a:r>
              <a:rPr lang="zh-CN" altLang="zh-CN" sz="2800" b="1" dirty="0">
                <a:latin typeface="Times New Roman" pitchFamily="18" charset="0"/>
              </a:rPr>
              <a:t> C. understanding; to read</a:t>
            </a:r>
            <a:br>
              <a:rPr lang="zh-CN" altLang="zh-CN" sz="2800" b="1" dirty="0">
                <a:latin typeface="Times New Roman" pitchFamily="18" charset="0"/>
              </a:rPr>
            </a:br>
            <a:r>
              <a:rPr lang="zh-CN" altLang="zh-CN" sz="2800" b="1" dirty="0">
                <a:latin typeface="Times New Roman" pitchFamily="18" charset="0"/>
              </a:rPr>
              <a:t> D. to understand; to read 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4859338" y="549275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435600" y="2778125"/>
            <a:ext cx="431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>
                <a:solidFill>
                  <a:srgbClr val="FF0000"/>
                </a:solidFill>
              </a:rPr>
              <a:t>C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  <p:bldP spid="40964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895600" y="1355725"/>
            <a:ext cx="3276600" cy="777875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sy="50000" kx="-2453608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4500" dirty="0"/>
              <a:t>Homework 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981200" y="2343150"/>
            <a:ext cx="5715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zh-CN" altLang="zh-CN" i="1" dirty="0">
                <a:solidFill>
                  <a:srgbClr val="006666"/>
                </a:solidFill>
              </a:rPr>
              <a:t>1. Review the use of modal verbs.</a:t>
            </a:r>
          </a:p>
          <a:p>
            <a:pPr marL="342900" indent="-342900"/>
            <a:r>
              <a:rPr lang="zh-CN" altLang="zh-CN" i="1" dirty="0">
                <a:solidFill>
                  <a:srgbClr val="006666"/>
                </a:solidFill>
              </a:rPr>
              <a:t>2. Search for some information about </a:t>
            </a:r>
            <a:r>
              <a:rPr lang="zh-CN" altLang="zh-CN" i="1" dirty="0">
                <a:solidFill>
                  <a:schemeClr val="accent2"/>
                </a:solidFill>
              </a:rPr>
              <a:t>ecotourism</a:t>
            </a:r>
            <a:r>
              <a:rPr lang="zh-CN" altLang="zh-CN" i="1" dirty="0">
                <a:solidFill>
                  <a:srgbClr val="006666"/>
                </a:solidFill>
              </a:rPr>
              <a:t>. </a:t>
            </a:r>
            <a:r>
              <a:rPr lang="en-US" altLang="zh-CN" i="1" dirty="0" smtClean="0">
                <a:solidFill>
                  <a:srgbClr val="006666"/>
                </a:solidFill>
              </a:rPr>
              <a:t> </a:t>
            </a:r>
            <a:endParaRPr lang="zh-CN" altLang="zh-CN" i="1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ransition>
    <p:circl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sz="1800" b="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b="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b="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40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-76200" y="3048000"/>
            <a:ext cx="61722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zh-CN" sz="3200" dirty="0">
                <a:solidFill>
                  <a:srgbClr val="3333FF"/>
                </a:solidFill>
                <a:latin typeface="Comic Sans MS" pitchFamily="66" charset="0"/>
              </a:rPr>
              <a:t>Have you ever seen bears? Are you afraid of them?</a:t>
            </a:r>
          </a:p>
          <a:p>
            <a:pPr algn="ctr"/>
            <a:r>
              <a:rPr lang="zh-CN" altLang="zh-CN" sz="3200" dirty="0">
                <a:solidFill>
                  <a:srgbClr val="3333FF"/>
                </a:solidFill>
                <a:latin typeface="Comic Sans MS" pitchFamily="66" charset="0"/>
              </a:rPr>
              <a:t>Do you know what you should do when you see a bear?</a:t>
            </a:r>
          </a:p>
        </p:txBody>
      </p:sp>
      <p:pic>
        <p:nvPicPr>
          <p:cNvPr id="8195" name="Picture 3" descr="t01628f0c743f8b62b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6311">
            <a:off x="5943600" y="652463"/>
            <a:ext cx="29813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t01fea4243914b2089c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47012">
            <a:off x="2667000" y="406400"/>
            <a:ext cx="30575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t01524f71d1be0e6fa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3048000"/>
            <a:ext cx="27813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t017008fb981d913d7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9335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air%20readi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304800"/>
            <a:ext cx="15240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7924800" cy="49244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3500" dirty="0">
                <a:latin typeface="Times New Roman" pitchFamily="18" charset="0"/>
              </a:rPr>
              <a:t>1. To get information from the reading material about the event</a:t>
            </a:r>
          </a:p>
          <a:p>
            <a:r>
              <a:rPr lang="zh-CN" altLang="zh-CN" sz="3500" dirty="0">
                <a:latin typeface="Times New Roman" pitchFamily="18" charset="0"/>
              </a:rPr>
              <a:t>2. </a:t>
            </a:r>
            <a:r>
              <a:rPr lang="zh-CN" altLang="zh-CN" dirty="0">
                <a:latin typeface="Times New Roman" pitchFamily="18" charset="0"/>
              </a:rPr>
              <a:t>To learn some key words and useful expressions </a:t>
            </a:r>
            <a:endParaRPr lang="zh-CN" altLang="zh-CN" sz="3500" dirty="0">
              <a:latin typeface="Times New Roman" pitchFamily="18" charset="0"/>
            </a:endParaRPr>
          </a:p>
          <a:p>
            <a:r>
              <a:rPr lang="zh-CN" altLang="zh-CN" sz="3500" dirty="0">
                <a:latin typeface="Times New Roman" pitchFamily="18" charset="0"/>
              </a:rPr>
              <a:t>3. To learn some survival skills — what you should do if there are bears near:</a:t>
            </a:r>
          </a:p>
          <a:p>
            <a:r>
              <a:rPr lang="zh-CN" altLang="zh-CN" sz="3500" i="1" dirty="0">
                <a:solidFill>
                  <a:srgbClr val="6600CC"/>
                </a:solidFill>
                <a:latin typeface="Times New Roman" pitchFamily="18" charset="0"/>
              </a:rPr>
              <a:t>   hang food in a tree; keep the camp clean; pick up your rubbish; make a lot of noise; if you see a bear, don’t run</a:t>
            </a:r>
            <a:r>
              <a:rPr lang="zh-CN" altLang="zh-CN" sz="3500" dirty="0">
                <a:latin typeface="Times New Roman" pitchFamily="18" charset="0"/>
              </a:rPr>
              <a:t> </a:t>
            </a:r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>
            <a:off x="304800" y="457200"/>
            <a:ext cx="3660775" cy="947738"/>
            <a:chOff x="0" y="0"/>
            <a:chExt cx="2757" cy="597"/>
          </a:xfrm>
        </p:grpSpPr>
        <p:grpSp>
          <p:nvGrpSpPr>
            <p:cNvPr id="9221" name="Group 5"/>
            <p:cNvGrpSpPr>
              <a:grpSpLocks/>
            </p:cNvGrpSpPr>
            <p:nvPr/>
          </p:nvGrpSpPr>
          <p:grpSpPr bwMode="auto">
            <a:xfrm>
              <a:off x="308" y="27"/>
              <a:ext cx="2449" cy="499"/>
              <a:chOff x="0" y="0"/>
              <a:chExt cx="2449" cy="499"/>
            </a:xfrm>
          </p:grpSpPr>
          <p:sp>
            <p:nvSpPr>
              <p:cNvPr id="9222" name="AutoShape 6"/>
              <p:cNvSpPr>
                <a:spLocks/>
              </p:cNvSpPr>
              <p:nvPr/>
            </p:nvSpPr>
            <p:spPr bwMode="auto">
              <a:xfrm>
                <a:off x="0" y="0"/>
                <a:ext cx="2449" cy="499"/>
              </a:xfrm>
              <a:prstGeom prst="roundRect">
                <a:avLst>
                  <a:gd name="adj" fmla="val 16662"/>
                </a:avLst>
              </a:prstGeom>
              <a:solidFill>
                <a:srgbClr val="CCFFFF"/>
              </a:solidFill>
              <a:ln w="38100" cmpd="sng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algn="ctr"/>
                <a:r>
                  <a:rPr lang="zh-CN" altLang="zh-CN" dirty="0"/>
                  <a:t>Objectives</a:t>
                </a:r>
              </a:p>
            </p:txBody>
          </p:sp>
          <p:sp>
            <p:nvSpPr>
              <p:cNvPr id="9223" name="Rectangle 7"/>
              <p:cNvSpPr>
                <a:spLocks noChangeArrowheads="1"/>
              </p:cNvSpPr>
              <p:nvPr/>
            </p:nvSpPr>
            <p:spPr bwMode="auto">
              <a:xfrm>
                <a:off x="24" y="24"/>
                <a:ext cx="2400" cy="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9224" name="Picture 8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89" cy="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25" name="Picture 9" descr="2008520912478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327342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0" descr="1F1124b1a_lit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3163" y="3200400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0669" y="204125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762000"/>
            <a:ext cx="7620000" cy="165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zh-CN" altLang="zh-CN" dirty="0">
                <a:solidFill>
                  <a:srgbClr val="FF0000"/>
                </a:solidFill>
              </a:rPr>
              <a:t>Words:</a:t>
            </a:r>
          </a:p>
          <a:p>
            <a:pPr>
              <a:lnSpc>
                <a:spcPct val="95000"/>
              </a:lnSpc>
            </a:pPr>
            <a:r>
              <a:rPr lang="zh-CN" altLang="zh-CN" dirty="0"/>
              <a:t>tent      hang     sudden     gun     soft    still      wood     blood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57200" y="2284413"/>
            <a:ext cx="8534400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zh-CN" altLang="zh-CN" dirty="0">
                <a:solidFill>
                  <a:srgbClr val="FF0000"/>
                </a:solidFill>
              </a:rPr>
              <a:t>Phrases:</a:t>
            </a:r>
          </a:p>
          <a:p>
            <a:pPr>
              <a:lnSpc>
                <a:spcPct val="95000"/>
              </a:lnSpc>
            </a:pPr>
            <a:r>
              <a:rPr lang="zh-CN" altLang="zh-CN" dirty="0"/>
              <a:t>fall asleep     put up      tidy up    reach out</a:t>
            </a:r>
          </a:p>
          <a:p>
            <a:pPr>
              <a:lnSpc>
                <a:spcPct val="95000"/>
              </a:lnSpc>
            </a:pPr>
            <a:r>
              <a:rPr lang="zh-CN" altLang="zh-CN" dirty="0"/>
              <a:t>from a long way away     go cold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33400" y="3886200"/>
            <a:ext cx="7924800" cy="270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zh-CN" altLang="zh-CN" dirty="0">
                <a:solidFill>
                  <a:srgbClr val="FF0000"/>
                </a:solidFill>
              </a:rPr>
              <a:t>Patterns:</a:t>
            </a:r>
          </a:p>
          <a:p>
            <a:pPr>
              <a:lnSpc>
                <a:spcPct val="95000"/>
              </a:lnSpc>
            </a:pPr>
            <a:r>
              <a:rPr lang="zh-CN" altLang="zh-CN" dirty="0"/>
              <a:t>If they know where we are, they may come any closer.</a:t>
            </a:r>
          </a:p>
          <a:p>
            <a:pPr>
              <a:lnSpc>
                <a:spcPct val="95000"/>
              </a:lnSpc>
            </a:pPr>
            <a:r>
              <a:rPr lang="zh-CN" altLang="zh-CN" dirty="0"/>
              <a:t>No one can run faster in the forest than a bear.</a:t>
            </a:r>
          </a:p>
        </p:txBody>
      </p:sp>
      <p:sp>
        <p:nvSpPr>
          <p:cNvPr id="10245" name="WordArt 5"/>
          <p:cNvSpPr>
            <a:spLocks noChangeArrowheads="1" noChangeShapeType="1"/>
          </p:cNvSpPr>
          <p:nvPr/>
        </p:nvSpPr>
        <p:spPr bwMode="auto">
          <a:xfrm>
            <a:off x="2667000" y="228600"/>
            <a:ext cx="3313113" cy="6492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 dirty="0">
                <a:ln w="12700" cmpd="sng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Comic Sans MS"/>
              </a:rPr>
              <a:t>Focus on</a:t>
            </a:r>
            <a:endParaRPr lang="zh-CN" altLang="en-US" kern="10" dirty="0">
              <a:ln w="12700" cmpd="sng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Comic Sans MS"/>
            </a:endParaRPr>
          </a:p>
        </p:txBody>
      </p:sp>
      <p:pic>
        <p:nvPicPr>
          <p:cNvPr id="10246" name="Picture 6" descr="111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315913"/>
            <a:ext cx="106680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ile00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1447800"/>
            <a:ext cx="4724400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85800" y="533400"/>
            <a:ext cx="853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>
                <a:solidFill>
                  <a:schemeClr val="accent2"/>
                </a:solidFill>
                <a:latin typeface="Arial Narrow" pitchFamily="34" charset="0"/>
              </a:rPr>
              <a:t>Look at the picture and try to describe it.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0500" y="533400"/>
            <a:ext cx="501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">
              <a:spcBef>
                <a:spcPct val="50000"/>
              </a:spcBef>
            </a:pPr>
            <a:r>
              <a:rPr lang="zh-CN" altLang="zh-CN">
                <a:solidFill>
                  <a:srgbClr val="FF0000"/>
                </a:solidFill>
                <a:latin typeface="Arial" pitchFamily="34" charset="0"/>
                <a:ea typeface="华文细黑" pitchFamily="2" charset="-122"/>
              </a:rPr>
              <a:t>1</a:t>
            </a: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0" y="0"/>
            <a:ext cx="990600" cy="533400"/>
          </a:xfrm>
          <a:prstGeom prst="ellipse">
            <a:avLst/>
          </a:prstGeom>
          <a:solidFill>
            <a:srgbClr val="CCFFFF"/>
          </a:solidFill>
          <a:ln w="9525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>
                <a:solidFill>
                  <a:srgbClr val="6600CC"/>
                </a:solidFill>
              </a:rPr>
              <a:t>P28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57200" y="5105400"/>
            <a:ext cx="365760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3200">
                <a:latin typeface="Arial Narrow" pitchFamily="34" charset="0"/>
              </a:rPr>
              <a:t>There is a big bear and a tent in the picture.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76200" y="2149475"/>
            <a:ext cx="21336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3200" dirty="0">
                <a:latin typeface="Arial Narrow" pitchFamily="34" charset="0"/>
              </a:rPr>
              <a:t>The bear seems to look for something.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553200" y="2255838"/>
            <a:ext cx="274320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3200">
                <a:latin typeface="Arial Narrow" pitchFamily="34" charset="0"/>
              </a:rPr>
              <a:t>Some people may be in the tent.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495800" y="5029200"/>
            <a:ext cx="3886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3200">
                <a:latin typeface="Arial Narrow" pitchFamily="34" charset="0"/>
              </a:rPr>
              <a:t>Some food are thrown on the ground.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utoUpdateAnimBg="0"/>
      <p:bldP spid="11271" grpId="0" autoUpdateAnimBg="0"/>
      <p:bldP spid="11272" grpId="0" autoUpdateAnimBg="0"/>
      <p:bldP spid="1127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258888" y="2852738"/>
            <a:ext cx="6697662" cy="1804987"/>
          </a:xfrm>
          <a:prstGeom prst="rect">
            <a:avLst/>
          </a:prstGeom>
          <a:gradFill rotWithShape="1">
            <a:gsLst>
              <a:gs pos="0">
                <a:srgbClr val="D8C2DC"/>
              </a:gs>
              <a:gs pos="50000">
                <a:schemeClr val="bg1"/>
              </a:gs>
              <a:gs pos="100000">
                <a:srgbClr val="D8C2DC"/>
              </a:gs>
            </a:gsLst>
            <a:lin ang="5400000" scaled="1"/>
          </a:gradFill>
          <a:ln w="3810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4400">
                <a:latin typeface="Arial" pitchFamily="34" charset="0"/>
              </a:rPr>
              <a:t>Watch out! Bears about!</a:t>
            </a:r>
          </a:p>
          <a:p>
            <a:pPr algn="ctr">
              <a:spcBef>
                <a:spcPct val="50000"/>
              </a:spcBef>
            </a:pPr>
            <a:r>
              <a:rPr lang="zh-CN" sz="4400">
                <a:latin typeface="Arial" pitchFamily="34" charset="0"/>
              </a:rPr>
              <a:t>当心！附近有熊！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9750" y="620713"/>
            <a:ext cx="88931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Read on and find out the details.</a:t>
            </a:r>
          </a:p>
          <a:p>
            <a:r>
              <a:rPr lang="zh-CN" altLang="zh-CN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endParaRPr lang="zh-CN" altLang="zh-CN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allAtOnce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00113" y="1412875"/>
            <a:ext cx="7775575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zh-CN" sz="3200" dirty="0"/>
              <a:t>How many days did the three men stay in Yellowstone park?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63575" y="3940175"/>
            <a:ext cx="1841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9" tIns="45725" rIns="91449" bIns="45725">
            <a:spAutoFit/>
          </a:bodyPr>
          <a:lstStyle/>
          <a:p>
            <a:endParaRPr lang="zh-CN" altLang="zh-CN" sz="1800">
              <a:latin typeface="Arial" pitchFamily="34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63575" y="329088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49" tIns="45725" rIns="91449" bIns="45725">
            <a:spAutoFit/>
          </a:bodyPr>
          <a:lstStyle/>
          <a:p>
            <a:endParaRPr lang="zh-CN" altLang="zh-CN" sz="1800">
              <a:latin typeface="Arial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55650" y="4652963"/>
            <a:ext cx="7653338" cy="1076325"/>
          </a:xfrm>
          <a:prstGeom prst="rect">
            <a:avLst/>
          </a:prstGeom>
          <a:solidFill>
            <a:srgbClr val="FFFF99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9" tIns="45725" rIns="91449" bIns="45725">
            <a:spAutoFit/>
          </a:bodyPr>
          <a:lstStyle/>
          <a:p>
            <a:r>
              <a:rPr lang="zh-CN" altLang="zh-CN" sz="3200" dirty="0"/>
              <a:t>Don’t read word by word look through the whole passage quickly.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916238" y="477838"/>
            <a:ext cx="3454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dirty="0">
                <a:solidFill>
                  <a:srgbClr val="000099"/>
                </a:solidFill>
              </a:rPr>
              <a:t>Fast reading 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755650" y="3789363"/>
            <a:ext cx="3738563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dirty="0">
                <a:solidFill>
                  <a:srgbClr val="0000FF"/>
                </a:solidFill>
              </a:rPr>
              <a:t>Reading Suggestion: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973138" y="2708275"/>
            <a:ext cx="48958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zh-CN" sz="3200" dirty="0">
                <a:solidFill>
                  <a:srgbClr val="FF0000"/>
                </a:solidFill>
              </a:rPr>
              <a:t>About thirteen days.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7" grpId="0" animBg="1" autoUpdateAnimBg="0"/>
      <p:bldP spid="13319" grpId="0" autoUpdateAnimBg="0"/>
      <p:bldP spid="13320" grpId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模板网-WWW.1PPT.COM ">
  <a:themeElements>
    <a:clrScheme name="5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5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3141</Words>
  <Application>Microsoft Office PowerPoint</Application>
  <PresentationFormat>全屏显示(4:3)</PresentationFormat>
  <Paragraphs>318</Paragraphs>
  <Slides>38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38</vt:i4>
      </vt:variant>
    </vt:vector>
  </HeadingPairs>
  <TitlesOfParts>
    <vt:vector size="55" baseType="lpstr">
      <vt:lpstr>Arial</vt:lpstr>
      <vt:lpstr>宋体</vt:lpstr>
      <vt:lpstr>Wingdings</vt:lpstr>
      <vt:lpstr>Comic Sans MS</vt:lpstr>
      <vt:lpstr>Times New Roman</vt:lpstr>
      <vt:lpstr>Arial Narrow</vt:lpstr>
      <vt:lpstr>华文细黑</vt:lpstr>
      <vt:lpstr>黑体</vt:lpstr>
      <vt:lpstr>Calibri</vt:lpstr>
      <vt:lpstr>Arial Black</vt:lpstr>
      <vt:lpstr>微软雅黑</vt:lpstr>
      <vt:lpstr>Franklin Gothic Medium</vt:lpstr>
      <vt:lpstr>楷体_GB2312</vt:lpstr>
      <vt:lpstr>新宋体</vt:lpstr>
      <vt:lpstr>第一PPT模板网-WWW.1PPT.COM</vt:lpstr>
      <vt:lpstr>第一PPT模板网-WWW.1PPT.COM </vt:lpstr>
      <vt:lpstr>第一PPT模板网-WWW.1PPT.COM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单项选择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</dc:description>
  <cp:lastModifiedBy>123</cp:lastModifiedBy>
  <cp:revision>2</cp:revision>
  <dcterms:modified xsi:type="dcterms:W3CDTF">2017-03-20T05:17:04Z</dcterms:modified>
  <cp:category>第一PPT模板网-WWW.1PPT.COM</cp:category>
</cp:coreProperties>
</file>